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6" r:id="rId2"/>
    <p:sldId id="300" r:id="rId3"/>
    <p:sldId id="263" r:id="rId4"/>
    <p:sldId id="264" r:id="rId5"/>
    <p:sldId id="262" r:id="rId6"/>
    <p:sldId id="260" r:id="rId7"/>
    <p:sldId id="265" r:id="rId8"/>
    <p:sldId id="256" r:id="rId9"/>
    <p:sldId id="269" r:id="rId10"/>
    <p:sldId id="266" r:id="rId11"/>
    <p:sldId id="270" r:id="rId12"/>
    <p:sldId id="28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78"/>
    <p:restoredTop sz="94685"/>
  </p:normalViewPr>
  <p:slideViewPr>
    <p:cSldViewPr snapToGrid="0" snapToObjects="1">
      <p:cViewPr varScale="1">
        <p:scale>
          <a:sx n="100" d="100"/>
          <a:sy n="100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7C579-55EE-754D-BB05-852A86BD37D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B3E72-C8F4-2D44-B060-638499EE7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3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6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1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0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9C02-F397-5F46-9A75-5EDDD37ECC7A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4931-8B09-D24C-BDAE-B7507FE7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d@teepasnow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040" y="1270603"/>
            <a:ext cx="5440680" cy="3484276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49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Living Next Door     to Dementia </a:t>
            </a:r>
            <a:br>
              <a:rPr lang="en-US" sz="15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br>
              <a:rPr lang="en-US" sz="15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Awareness</a:t>
            </a:r>
            <a:b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Recognition</a:t>
            </a:r>
            <a:b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Understanding</a:t>
            </a:r>
            <a:br>
              <a:rPr lang="en-US" sz="15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br>
              <a:rPr lang="en-US" sz="15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br>
              <a:rPr lang="en-US" sz="1500" i="1" dirty="0">
                <a:solidFill>
                  <a:schemeClr val="bg1"/>
                </a:solidFill>
              </a:rPr>
            </a:b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840" y="7111396"/>
            <a:ext cx="9144000" cy="1123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" name="Picture 5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A08B0107-52B0-1349-9640-10E0214A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8" r="23360"/>
          <a:stretch/>
        </p:blipFill>
        <p:spPr>
          <a:xfrm>
            <a:off x="20" y="10"/>
            <a:ext cx="4176729" cy="4754869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23B9B-4109-FF4B-B36F-69EFC34C1630}"/>
              </a:ext>
            </a:extLst>
          </p:cNvPr>
          <p:cNvSpPr txBox="1"/>
          <p:nvPr/>
        </p:nvSpPr>
        <p:spPr>
          <a:xfrm>
            <a:off x="4685313" y="935249"/>
            <a:ext cx="6659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77"/>
              </a:rPr>
              <a:t>Living Next Door to Dementia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u="sng" dirty="0"/>
              <a:t>Part 1:</a:t>
            </a:r>
          </a:p>
          <a:p>
            <a:pPr algn="ctr"/>
            <a:r>
              <a:rPr lang="en-US" sz="6000" b="1" i="1" dirty="0">
                <a:solidFill>
                  <a:srgbClr val="005B2A"/>
                </a:solidFill>
              </a:rPr>
              <a:t>Awareness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50F4A-BE76-8641-BB36-6657B2376B8C}"/>
              </a:ext>
            </a:extLst>
          </p:cNvPr>
          <p:cNvSpPr txBox="1"/>
          <p:nvPr/>
        </p:nvSpPr>
        <p:spPr>
          <a:xfrm>
            <a:off x="2349500" y="5599494"/>
            <a:ext cx="835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77"/>
              </a:rPr>
              <a:t>presented by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</a:rPr>
              <a:t>Mary Donnelly</a:t>
            </a:r>
          </a:p>
          <a:p>
            <a:pPr algn="ctr"/>
            <a:r>
              <a:rPr lang="en-US" dirty="0">
                <a:latin typeface="Arial Rounded MT Bold" panose="020F0704030504030204" pitchFamily="34" charset="77"/>
                <a:hlinkClick r:id="rId3"/>
              </a:rPr>
              <a:t>maryd@teepasnow.com</a:t>
            </a:r>
            <a:endParaRPr lang="en-US" dirty="0">
              <a:latin typeface="Arial Rounded MT Bold" panose="020F0704030504030204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5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But some things remain: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Music/rhythm – including rhythm of speech</a:t>
            </a:r>
          </a:p>
          <a:p>
            <a:r>
              <a:rPr lang="en-US" dirty="0"/>
              <a:t>Creativity and imagination – art &amp; play, but also confabulation</a:t>
            </a:r>
          </a:p>
          <a:p>
            <a:r>
              <a:rPr lang="en-US" dirty="0"/>
              <a:t>Social chitchat &amp; forbidden words</a:t>
            </a:r>
          </a:p>
          <a:p>
            <a:r>
              <a:rPr lang="en-US" dirty="0"/>
              <a:t>Certain kinds of memory – procedural, muscle</a:t>
            </a:r>
          </a:p>
          <a:p>
            <a:r>
              <a:rPr lang="en-US" dirty="0"/>
              <a:t>Hearing</a:t>
            </a:r>
          </a:p>
          <a:p>
            <a:r>
              <a:rPr lang="en-US" dirty="0"/>
              <a:t>Emotional memories – joy, fear, sadness, grief, pleasure, loneliness, and </a:t>
            </a:r>
            <a:r>
              <a:rPr lang="en-US" i="1" dirty="0"/>
              <a:t>love </a:t>
            </a:r>
          </a:p>
          <a:p>
            <a:r>
              <a:rPr lang="en-US" dirty="0"/>
              <a:t>Connection shifts to the heart, not the head</a:t>
            </a:r>
          </a:p>
        </p:txBody>
      </p:sp>
    </p:spTree>
    <p:extLst>
      <p:ext uri="{BB962C8B-B14F-4D97-AF65-F5344CB8AC3E}">
        <p14:creationId xmlns:p14="http://schemas.microsoft.com/office/powerpoint/2010/main" val="13335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72" y="680484"/>
            <a:ext cx="7846827" cy="5784111"/>
          </a:xfrm>
        </p:spPr>
      </p:pic>
    </p:spTree>
    <p:extLst>
      <p:ext uri="{BB962C8B-B14F-4D97-AF65-F5344CB8AC3E}">
        <p14:creationId xmlns:p14="http://schemas.microsoft.com/office/powerpoint/2010/main" val="196159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5931"/>
          </a:xfrm>
        </p:spPr>
        <p:txBody>
          <a:bodyPr>
            <a:normAutofit/>
          </a:bodyPr>
          <a:lstStyle/>
          <a:p>
            <a:r>
              <a:rPr lang="en-US" b="1" dirty="0"/>
              <a:t>            Be thinking </a:t>
            </a:r>
            <a:r>
              <a:rPr lang="is-IS" b="1" dirty="0"/>
              <a:t>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377"/>
            <a:ext cx="10515600" cy="413308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/>
              <a:t>How well do you think you’d be doing if YOU were living with brain failure?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s-I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/>
              <a:t>How can you support the families in your community who are coping with dementia?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s-I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/>
              <a:t>What are some things </a:t>
            </a:r>
            <a:r>
              <a:rPr lang="is-IS"/>
              <a:t>that you could </a:t>
            </a:r>
            <a:r>
              <a:rPr lang="is-IS" dirty="0"/>
              <a:t>do to be more “Dementia Friendly?”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44" y="45928"/>
            <a:ext cx="2776220" cy="18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09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296"/>
            <a:ext cx="10515600" cy="469563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Arial Rounded MT Bold" charset="0"/>
                <a:ea typeface="Arial Rounded MT Bold" charset="0"/>
                <a:cs typeface="Arial Rounded MT Bold" charset="0"/>
              </a:rPr>
              <a:t>“Dementia doesn’t rob someone </a:t>
            </a:r>
          </a:p>
          <a:p>
            <a:pPr marL="0" indent="0" algn="ctr">
              <a:buNone/>
            </a:pPr>
            <a:r>
              <a:rPr lang="en-US" sz="4400" dirty="0">
                <a:latin typeface="Arial Rounded MT Bold" charset="0"/>
                <a:ea typeface="Arial Rounded MT Bold" charset="0"/>
                <a:cs typeface="Arial Rounded MT Bold" charset="0"/>
              </a:rPr>
              <a:t>of their dignity.  </a:t>
            </a:r>
          </a:p>
          <a:p>
            <a:pPr marL="0" indent="0" algn="ctr">
              <a:buNone/>
            </a:pPr>
            <a:r>
              <a:rPr lang="en-US" sz="4400" dirty="0">
                <a:latin typeface="Arial Rounded MT Bold" charset="0"/>
                <a:ea typeface="Arial Rounded MT Bold" charset="0"/>
                <a:cs typeface="Arial Rounded MT Bold" charset="0"/>
              </a:rPr>
              <a:t>It’s </a:t>
            </a:r>
            <a:r>
              <a:rPr lang="en-US" sz="4400" u="sng" dirty="0">
                <a:latin typeface="Arial Rounded MT Bold" charset="0"/>
                <a:ea typeface="Arial Rounded MT Bold" charset="0"/>
                <a:cs typeface="Arial Rounded MT Bold" charset="0"/>
              </a:rPr>
              <a:t>our</a:t>
            </a:r>
            <a:r>
              <a:rPr lang="en-US" sz="44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4400" u="sng" dirty="0">
                <a:latin typeface="Arial Rounded MT Bold" charset="0"/>
                <a:ea typeface="Arial Rounded MT Bold" charset="0"/>
                <a:cs typeface="Arial Rounded MT Bold" charset="0"/>
              </a:rPr>
              <a:t>reaction</a:t>
            </a:r>
            <a:r>
              <a:rPr lang="en-US" sz="4400" dirty="0">
                <a:latin typeface="Arial Rounded MT Bold" charset="0"/>
                <a:ea typeface="Arial Rounded MT Bold" charset="0"/>
                <a:cs typeface="Arial Rounded MT Bold" charset="0"/>
              </a:rPr>
              <a:t> to them that does.”</a:t>
            </a:r>
            <a:endParaRPr lang="en-US" sz="4400" dirty="0"/>
          </a:p>
          <a:p>
            <a:pPr marL="0" indent="0" algn="ctr">
              <a:buNone/>
            </a:pPr>
            <a:r>
              <a:rPr lang="en-US" dirty="0"/>
              <a:t>                                                                             </a:t>
            </a:r>
            <a:r>
              <a:rPr lang="en-US" i="1" dirty="0"/>
              <a:t>- </a:t>
            </a:r>
            <a:r>
              <a:rPr lang="en-US" i="1" dirty="0" err="1"/>
              <a:t>Teepa</a:t>
            </a:r>
            <a:r>
              <a:rPr lang="en-US" i="1" dirty="0"/>
              <a:t> Snow    </a:t>
            </a:r>
          </a:p>
          <a:p>
            <a:pPr marL="0" indent="0" algn="ctr">
              <a:buNone/>
            </a:pPr>
            <a:r>
              <a:rPr lang="en-US" i="1" dirty="0"/>
              <a:t>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9DC56-F48C-9243-886C-346C7E0F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19" y="4241800"/>
            <a:ext cx="1679131" cy="16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248400" y="3352800"/>
            <a:ext cx="1219200" cy="8382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1828800" y="941388"/>
            <a:ext cx="7315200" cy="2214562"/>
          </a:xfrm>
          <a:custGeom>
            <a:avLst/>
            <a:gdLst>
              <a:gd name="T0" fmla="*/ 2147483646 w 10296"/>
              <a:gd name="T1" fmla="*/ 2147483646 h 3147"/>
              <a:gd name="T2" fmla="*/ 2147483646 w 10296"/>
              <a:gd name="T3" fmla="*/ 2147483646 h 3147"/>
              <a:gd name="T4" fmla="*/ 2147483646 w 10296"/>
              <a:gd name="T5" fmla="*/ 2147483646 h 3147"/>
              <a:gd name="T6" fmla="*/ 2147483646 w 10296"/>
              <a:gd name="T7" fmla="*/ 2147483646 h 3147"/>
              <a:gd name="T8" fmla="*/ 2147483646 w 10296"/>
              <a:gd name="T9" fmla="*/ 2147483646 h 3147"/>
              <a:gd name="T10" fmla="*/ 2147483646 w 10296"/>
              <a:gd name="T11" fmla="*/ 2147483646 h 3147"/>
              <a:gd name="T12" fmla="*/ 2147483646 w 10296"/>
              <a:gd name="T13" fmla="*/ 2147483646 h 3147"/>
              <a:gd name="T14" fmla="*/ 2147483646 w 10296"/>
              <a:gd name="T15" fmla="*/ 2147483646 h 3147"/>
              <a:gd name="T16" fmla="*/ 2147483646 w 10296"/>
              <a:gd name="T17" fmla="*/ 2147483646 h 3147"/>
              <a:gd name="T18" fmla="*/ 2147483646 w 10296"/>
              <a:gd name="T19" fmla="*/ 2147483646 h 3147"/>
              <a:gd name="T20" fmla="*/ 2147483646 w 10296"/>
              <a:gd name="T21" fmla="*/ 2147483646 h 3147"/>
              <a:gd name="T22" fmla="*/ 2147483646 w 10296"/>
              <a:gd name="T23" fmla="*/ 2147483646 h 3147"/>
              <a:gd name="T24" fmla="*/ 2147483646 w 10296"/>
              <a:gd name="T25" fmla="*/ 2147483646 h 3147"/>
              <a:gd name="T26" fmla="*/ 2147483646 w 10296"/>
              <a:gd name="T27" fmla="*/ 2147483646 h 3147"/>
              <a:gd name="T28" fmla="*/ 2147483646 w 10296"/>
              <a:gd name="T29" fmla="*/ 2147483646 h 3147"/>
              <a:gd name="T30" fmla="*/ 2147483646 w 10296"/>
              <a:gd name="T31" fmla="*/ 2147483646 h 3147"/>
              <a:gd name="T32" fmla="*/ 2147483646 w 10296"/>
              <a:gd name="T33" fmla="*/ 2147483646 h 3147"/>
              <a:gd name="T34" fmla="*/ 2147483646 w 10296"/>
              <a:gd name="T35" fmla="*/ 2147483646 h 3147"/>
              <a:gd name="T36" fmla="*/ 2147483646 w 10296"/>
              <a:gd name="T37" fmla="*/ 2147483646 h 3147"/>
              <a:gd name="T38" fmla="*/ 2147483646 w 10296"/>
              <a:gd name="T39" fmla="*/ 2147483646 h 3147"/>
              <a:gd name="T40" fmla="*/ 2147483646 w 10296"/>
              <a:gd name="T41" fmla="*/ 2147483646 h 3147"/>
              <a:gd name="T42" fmla="*/ 2147483646 w 10296"/>
              <a:gd name="T43" fmla="*/ 2147483646 h 3147"/>
              <a:gd name="T44" fmla="*/ 2147483646 w 10296"/>
              <a:gd name="T45" fmla="*/ 2147483646 h 3147"/>
              <a:gd name="T46" fmla="*/ 2147483646 w 10296"/>
              <a:gd name="T47" fmla="*/ 2147483646 h 3147"/>
              <a:gd name="T48" fmla="*/ 2147483646 w 10296"/>
              <a:gd name="T49" fmla="*/ 2147483646 h 3147"/>
              <a:gd name="T50" fmla="*/ 2147483646 w 10296"/>
              <a:gd name="T51" fmla="*/ 0 h 3147"/>
              <a:gd name="T52" fmla="*/ 2147483646 w 10296"/>
              <a:gd name="T53" fmla="*/ 2147483646 h 3147"/>
              <a:gd name="T54" fmla="*/ 2147483646 w 10296"/>
              <a:gd name="T55" fmla="*/ 2147483646 h 3147"/>
              <a:gd name="T56" fmla="*/ 2147483646 w 10296"/>
              <a:gd name="T57" fmla="*/ 2147483646 h 3147"/>
              <a:gd name="T58" fmla="*/ 2147483646 w 10296"/>
              <a:gd name="T59" fmla="*/ 2147483646 h 3147"/>
              <a:gd name="T60" fmla="*/ 2147483646 w 10296"/>
              <a:gd name="T61" fmla="*/ 2147483646 h 3147"/>
              <a:gd name="T62" fmla="*/ 2147483646 w 10296"/>
              <a:gd name="T63" fmla="*/ 2147483646 h 3147"/>
              <a:gd name="T64" fmla="*/ 2147483646 w 10296"/>
              <a:gd name="T65" fmla="*/ 2147483646 h 3147"/>
              <a:gd name="T66" fmla="*/ 2147483646 w 10296"/>
              <a:gd name="T67" fmla="*/ 2147483646 h 3147"/>
              <a:gd name="T68" fmla="*/ 2147483646 w 10296"/>
              <a:gd name="T69" fmla="*/ 2147483646 h 3147"/>
              <a:gd name="T70" fmla="*/ 2147483646 w 10296"/>
              <a:gd name="T71" fmla="*/ 2147483646 h 3147"/>
              <a:gd name="T72" fmla="*/ 2147483646 w 10296"/>
              <a:gd name="T73" fmla="*/ 2147483646 h 3147"/>
              <a:gd name="T74" fmla="*/ 2147483646 w 10296"/>
              <a:gd name="T75" fmla="*/ 2147483646 h 3147"/>
              <a:gd name="T76" fmla="*/ 2147483646 w 10296"/>
              <a:gd name="T77" fmla="*/ 2147483646 h 3147"/>
              <a:gd name="T78" fmla="*/ 2147483646 w 10296"/>
              <a:gd name="T79" fmla="*/ 2147483646 h 3147"/>
              <a:gd name="T80" fmla="*/ 2147483646 w 10296"/>
              <a:gd name="T81" fmla="*/ 2147483646 h 3147"/>
              <a:gd name="T82" fmla="*/ 2147483646 w 10296"/>
              <a:gd name="T83" fmla="*/ 2147483646 h 3147"/>
              <a:gd name="T84" fmla="*/ 2147483646 w 10296"/>
              <a:gd name="T85" fmla="*/ 2147483646 h 3147"/>
              <a:gd name="T86" fmla="*/ 2147483646 w 10296"/>
              <a:gd name="T87" fmla="*/ 2147483646 h 3147"/>
              <a:gd name="T88" fmla="*/ 2147483646 w 10296"/>
              <a:gd name="T89" fmla="*/ 2147483646 h 3147"/>
              <a:gd name="T90" fmla="*/ 2147483646 w 10296"/>
              <a:gd name="T91" fmla="*/ 2147483646 h 3147"/>
              <a:gd name="T92" fmla="*/ 2147483646 w 10296"/>
              <a:gd name="T93" fmla="*/ 2147483646 h 3147"/>
              <a:gd name="T94" fmla="*/ 2147483646 w 10296"/>
              <a:gd name="T95" fmla="*/ 2147483646 h 3147"/>
              <a:gd name="T96" fmla="*/ 2147483646 w 10296"/>
              <a:gd name="T97" fmla="*/ 2147483646 h 3147"/>
              <a:gd name="T98" fmla="*/ 2147483646 w 10296"/>
              <a:gd name="T99" fmla="*/ 2147483646 h 3147"/>
              <a:gd name="T100" fmla="*/ 2147483646 w 10296"/>
              <a:gd name="T101" fmla="*/ 2147483646 h 3147"/>
              <a:gd name="T102" fmla="*/ 2147483646 w 10296"/>
              <a:gd name="T103" fmla="*/ 2147483646 h 3147"/>
              <a:gd name="T104" fmla="*/ 2147483646 w 10296"/>
              <a:gd name="T105" fmla="*/ 2147483646 h 3147"/>
              <a:gd name="T106" fmla="*/ 2147483646 w 10296"/>
              <a:gd name="T107" fmla="*/ 2147483646 h 3147"/>
              <a:gd name="T108" fmla="*/ 2147483646 w 10296"/>
              <a:gd name="T109" fmla="*/ 2147483646 h 3147"/>
              <a:gd name="T110" fmla="*/ 2147483646 w 10296"/>
              <a:gd name="T111" fmla="*/ 2147483646 h 3147"/>
              <a:gd name="T112" fmla="*/ 2147483646 w 10296"/>
              <a:gd name="T113" fmla="*/ 2147483646 h 3147"/>
              <a:gd name="T114" fmla="*/ 2147483646 w 10296"/>
              <a:gd name="T115" fmla="*/ 2147483646 h 3147"/>
              <a:gd name="T116" fmla="*/ 2147483646 w 10296"/>
              <a:gd name="T117" fmla="*/ 2147483646 h 31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96"/>
              <a:gd name="T178" fmla="*/ 0 h 3147"/>
              <a:gd name="T179" fmla="*/ 10296 w 10296"/>
              <a:gd name="T180" fmla="*/ 3147 h 314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96" h="3147">
                <a:moveTo>
                  <a:pt x="4812" y="149"/>
                </a:moveTo>
                <a:lnTo>
                  <a:pt x="4430" y="174"/>
                </a:lnTo>
                <a:lnTo>
                  <a:pt x="4049" y="216"/>
                </a:lnTo>
                <a:lnTo>
                  <a:pt x="3656" y="282"/>
                </a:lnTo>
                <a:lnTo>
                  <a:pt x="3264" y="365"/>
                </a:lnTo>
                <a:lnTo>
                  <a:pt x="2882" y="464"/>
                </a:lnTo>
                <a:lnTo>
                  <a:pt x="2501" y="580"/>
                </a:lnTo>
                <a:lnTo>
                  <a:pt x="2142" y="721"/>
                </a:lnTo>
                <a:lnTo>
                  <a:pt x="1795" y="878"/>
                </a:lnTo>
                <a:lnTo>
                  <a:pt x="1469" y="1052"/>
                </a:lnTo>
                <a:lnTo>
                  <a:pt x="1178" y="1251"/>
                </a:lnTo>
                <a:lnTo>
                  <a:pt x="908" y="1466"/>
                </a:lnTo>
                <a:lnTo>
                  <a:pt x="673" y="1706"/>
                </a:lnTo>
                <a:lnTo>
                  <a:pt x="471" y="1963"/>
                </a:lnTo>
                <a:lnTo>
                  <a:pt x="325" y="2245"/>
                </a:lnTo>
                <a:lnTo>
                  <a:pt x="224" y="2543"/>
                </a:lnTo>
                <a:lnTo>
                  <a:pt x="168" y="2866"/>
                </a:lnTo>
                <a:lnTo>
                  <a:pt x="213" y="2841"/>
                </a:lnTo>
                <a:lnTo>
                  <a:pt x="280" y="2808"/>
                </a:lnTo>
                <a:lnTo>
                  <a:pt x="336" y="2783"/>
                </a:lnTo>
                <a:lnTo>
                  <a:pt x="415" y="2758"/>
                </a:lnTo>
                <a:lnTo>
                  <a:pt x="482" y="2742"/>
                </a:lnTo>
                <a:lnTo>
                  <a:pt x="561" y="2725"/>
                </a:lnTo>
                <a:lnTo>
                  <a:pt x="639" y="2708"/>
                </a:lnTo>
                <a:lnTo>
                  <a:pt x="718" y="2708"/>
                </a:lnTo>
                <a:lnTo>
                  <a:pt x="819" y="2717"/>
                </a:lnTo>
                <a:lnTo>
                  <a:pt x="920" y="2733"/>
                </a:lnTo>
                <a:lnTo>
                  <a:pt x="1009" y="2758"/>
                </a:lnTo>
                <a:lnTo>
                  <a:pt x="1099" y="2783"/>
                </a:lnTo>
                <a:lnTo>
                  <a:pt x="1178" y="2816"/>
                </a:lnTo>
                <a:lnTo>
                  <a:pt x="1245" y="2849"/>
                </a:lnTo>
                <a:lnTo>
                  <a:pt x="1312" y="2882"/>
                </a:lnTo>
                <a:lnTo>
                  <a:pt x="1357" y="2907"/>
                </a:lnTo>
                <a:lnTo>
                  <a:pt x="1402" y="2882"/>
                </a:lnTo>
                <a:lnTo>
                  <a:pt x="1458" y="2849"/>
                </a:lnTo>
                <a:lnTo>
                  <a:pt x="1525" y="2816"/>
                </a:lnTo>
                <a:lnTo>
                  <a:pt x="1604" y="2783"/>
                </a:lnTo>
                <a:lnTo>
                  <a:pt x="1694" y="2758"/>
                </a:lnTo>
                <a:lnTo>
                  <a:pt x="1783" y="2733"/>
                </a:lnTo>
                <a:lnTo>
                  <a:pt x="1884" y="2717"/>
                </a:lnTo>
                <a:lnTo>
                  <a:pt x="1985" y="2708"/>
                </a:lnTo>
                <a:lnTo>
                  <a:pt x="2086" y="2717"/>
                </a:lnTo>
                <a:lnTo>
                  <a:pt x="2187" y="2733"/>
                </a:lnTo>
                <a:lnTo>
                  <a:pt x="2277" y="2758"/>
                </a:lnTo>
                <a:lnTo>
                  <a:pt x="2367" y="2783"/>
                </a:lnTo>
                <a:lnTo>
                  <a:pt x="2445" y="2816"/>
                </a:lnTo>
                <a:lnTo>
                  <a:pt x="2512" y="2849"/>
                </a:lnTo>
                <a:lnTo>
                  <a:pt x="2568" y="2882"/>
                </a:lnTo>
                <a:lnTo>
                  <a:pt x="2613" y="2907"/>
                </a:lnTo>
                <a:lnTo>
                  <a:pt x="2658" y="2882"/>
                </a:lnTo>
                <a:lnTo>
                  <a:pt x="2714" y="2849"/>
                </a:lnTo>
                <a:lnTo>
                  <a:pt x="2781" y="2816"/>
                </a:lnTo>
                <a:lnTo>
                  <a:pt x="2860" y="2783"/>
                </a:lnTo>
                <a:lnTo>
                  <a:pt x="2939" y="2750"/>
                </a:lnTo>
                <a:lnTo>
                  <a:pt x="3039" y="2733"/>
                </a:lnTo>
                <a:lnTo>
                  <a:pt x="3140" y="2717"/>
                </a:lnTo>
                <a:lnTo>
                  <a:pt x="3253" y="2708"/>
                </a:lnTo>
                <a:lnTo>
                  <a:pt x="3365" y="2717"/>
                </a:lnTo>
                <a:lnTo>
                  <a:pt x="3466" y="2733"/>
                </a:lnTo>
                <a:lnTo>
                  <a:pt x="3567" y="2750"/>
                </a:lnTo>
                <a:lnTo>
                  <a:pt x="3645" y="2783"/>
                </a:lnTo>
                <a:lnTo>
                  <a:pt x="3724" y="2816"/>
                </a:lnTo>
                <a:lnTo>
                  <a:pt x="3791" y="2849"/>
                </a:lnTo>
                <a:lnTo>
                  <a:pt x="3847" y="2882"/>
                </a:lnTo>
                <a:lnTo>
                  <a:pt x="3892" y="2907"/>
                </a:lnTo>
                <a:lnTo>
                  <a:pt x="3937" y="2882"/>
                </a:lnTo>
                <a:lnTo>
                  <a:pt x="4004" y="2849"/>
                </a:lnTo>
                <a:lnTo>
                  <a:pt x="4071" y="2816"/>
                </a:lnTo>
                <a:lnTo>
                  <a:pt x="4161" y="2783"/>
                </a:lnTo>
                <a:lnTo>
                  <a:pt x="4240" y="2758"/>
                </a:lnTo>
                <a:lnTo>
                  <a:pt x="4329" y="2733"/>
                </a:lnTo>
                <a:lnTo>
                  <a:pt x="4430" y="2717"/>
                </a:lnTo>
                <a:lnTo>
                  <a:pt x="4520" y="2708"/>
                </a:lnTo>
                <a:lnTo>
                  <a:pt x="4621" y="2717"/>
                </a:lnTo>
                <a:lnTo>
                  <a:pt x="4711" y="2733"/>
                </a:lnTo>
                <a:lnTo>
                  <a:pt x="4812" y="2758"/>
                </a:lnTo>
                <a:lnTo>
                  <a:pt x="4890" y="2783"/>
                </a:lnTo>
                <a:lnTo>
                  <a:pt x="4980" y="2824"/>
                </a:lnTo>
                <a:lnTo>
                  <a:pt x="5047" y="2858"/>
                </a:lnTo>
                <a:lnTo>
                  <a:pt x="5114" y="2891"/>
                </a:lnTo>
                <a:lnTo>
                  <a:pt x="5159" y="2916"/>
                </a:lnTo>
                <a:lnTo>
                  <a:pt x="5204" y="2891"/>
                </a:lnTo>
                <a:lnTo>
                  <a:pt x="5260" y="2858"/>
                </a:lnTo>
                <a:lnTo>
                  <a:pt x="5327" y="2824"/>
                </a:lnTo>
                <a:lnTo>
                  <a:pt x="5406" y="2783"/>
                </a:lnTo>
                <a:lnTo>
                  <a:pt x="5484" y="2758"/>
                </a:lnTo>
                <a:lnTo>
                  <a:pt x="5585" y="2733"/>
                </a:lnTo>
                <a:lnTo>
                  <a:pt x="5675" y="2717"/>
                </a:lnTo>
                <a:lnTo>
                  <a:pt x="5776" y="2708"/>
                </a:lnTo>
                <a:lnTo>
                  <a:pt x="5888" y="2717"/>
                </a:lnTo>
                <a:lnTo>
                  <a:pt x="5989" y="2733"/>
                </a:lnTo>
                <a:lnTo>
                  <a:pt x="6079" y="2758"/>
                </a:lnTo>
                <a:lnTo>
                  <a:pt x="6169" y="2783"/>
                </a:lnTo>
                <a:lnTo>
                  <a:pt x="6247" y="2816"/>
                </a:lnTo>
                <a:lnTo>
                  <a:pt x="6314" y="2849"/>
                </a:lnTo>
                <a:lnTo>
                  <a:pt x="6371" y="2882"/>
                </a:lnTo>
                <a:lnTo>
                  <a:pt x="6415" y="2907"/>
                </a:lnTo>
                <a:lnTo>
                  <a:pt x="6460" y="2882"/>
                </a:lnTo>
                <a:lnTo>
                  <a:pt x="6516" y="2849"/>
                </a:lnTo>
                <a:lnTo>
                  <a:pt x="6595" y="2816"/>
                </a:lnTo>
                <a:lnTo>
                  <a:pt x="6673" y="2783"/>
                </a:lnTo>
                <a:lnTo>
                  <a:pt x="6763" y="2750"/>
                </a:lnTo>
                <a:lnTo>
                  <a:pt x="6853" y="2725"/>
                </a:lnTo>
                <a:lnTo>
                  <a:pt x="6954" y="2708"/>
                </a:lnTo>
                <a:lnTo>
                  <a:pt x="7055" y="2708"/>
                </a:lnTo>
                <a:lnTo>
                  <a:pt x="7156" y="2717"/>
                </a:lnTo>
                <a:lnTo>
                  <a:pt x="7245" y="2733"/>
                </a:lnTo>
                <a:lnTo>
                  <a:pt x="7335" y="2758"/>
                </a:lnTo>
                <a:lnTo>
                  <a:pt x="7425" y="2791"/>
                </a:lnTo>
                <a:lnTo>
                  <a:pt x="7503" y="2824"/>
                </a:lnTo>
                <a:lnTo>
                  <a:pt x="7571" y="2849"/>
                </a:lnTo>
                <a:lnTo>
                  <a:pt x="7638" y="2882"/>
                </a:lnTo>
                <a:lnTo>
                  <a:pt x="7683" y="2907"/>
                </a:lnTo>
                <a:lnTo>
                  <a:pt x="7728" y="2882"/>
                </a:lnTo>
                <a:lnTo>
                  <a:pt x="7784" y="2849"/>
                </a:lnTo>
                <a:lnTo>
                  <a:pt x="7851" y="2816"/>
                </a:lnTo>
                <a:lnTo>
                  <a:pt x="7929" y="2783"/>
                </a:lnTo>
                <a:lnTo>
                  <a:pt x="8019" y="2750"/>
                </a:lnTo>
                <a:lnTo>
                  <a:pt x="8109" y="2725"/>
                </a:lnTo>
                <a:lnTo>
                  <a:pt x="8210" y="2708"/>
                </a:lnTo>
                <a:lnTo>
                  <a:pt x="8322" y="2708"/>
                </a:lnTo>
                <a:lnTo>
                  <a:pt x="8423" y="2717"/>
                </a:lnTo>
                <a:lnTo>
                  <a:pt x="8524" y="2733"/>
                </a:lnTo>
                <a:lnTo>
                  <a:pt x="8614" y="2758"/>
                </a:lnTo>
                <a:lnTo>
                  <a:pt x="8703" y="2791"/>
                </a:lnTo>
                <a:lnTo>
                  <a:pt x="8782" y="2824"/>
                </a:lnTo>
                <a:lnTo>
                  <a:pt x="8849" y="2858"/>
                </a:lnTo>
                <a:lnTo>
                  <a:pt x="8905" y="2891"/>
                </a:lnTo>
                <a:lnTo>
                  <a:pt x="8950" y="2916"/>
                </a:lnTo>
                <a:lnTo>
                  <a:pt x="8995" y="2891"/>
                </a:lnTo>
                <a:lnTo>
                  <a:pt x="9062" y="2858"/>
                </a:lnTo>
                <a:lnTo>
                  <a:pt x="9130" y="2824"/>
                </a:lnTo>
                <a:lnTo>
                  <a:pt x="9219" y="2783"/>
                </a:lnTo>
                <a:lnTo>
                  <a:pt x="9298" y="2758"/>
                </a:lnTo>
                <a:lnTo>
                  <a:pt x="9399" y="2733"/>
                </a:lnTo>
                <a:lnTo>
                  <a:pt x="9488" y="2717"/>
                </a:lnTo>
                <a:lnTo>
                  <a:pt x="9589" y="2708"/>
                </a:lnTo>
                <a:lnTo>
                  <a:pt x="9668" y="2708"/>
                </a:lnTo>
                <a:lnTo>
                  <a:pt x="9746" y="2725"/>
                </a:lnTo>
                <a:lnTo>
                  <a:pt x="9814" y="2742"/>
                </a:lnTo>
                <a:lnTo>
                  <a:pt x="9892" y="2758"/>
                </a:lnTo>
                <a:lnTo>
                  <a:pt x="9960" y="2783"/>
                </a:lnTo>
                <a:lnTo>
                  <a:pt x="10027" y="2816"/>
                </a:lnTo>
                <a:lnTo>
                  <a:pt x="10083" y="2841"/>
                </a:lnTo>
                <a:lnTo>
                  <a:pt x="10139" y="2866"/>
                </a:lnTo>
                <a:lnTo>
                  <a:pt x="10117" y="2675"/>
                </a:lnTo>
                <a:lnTo>
                  <a:pt x="10072" y="2493"/>
                </a:lnTo>
                <a:lnTo>
                  <a:pt x="10016" y="2311"/>
                </a:lnTo>
                <a:lnTo>
                  <a:pt x="9937" y="2137"/>
                </a:lnTo>
                <a:lnTo>
                  <a:pt x="9836" y="1971"/>
                </a:lnTo>
                <a:lnTo>
                  <a:pt x="9724" y="1806"/>
                </a:lnTo>
                <a:lnTo>
                  <a:pt x="9589" y="1648"/>
                </a:lnTo>
                <a:lnTo>
                  <a:pt x="9432" y="1499"/>
                </a:lnTo>
                <a:lnTo>
                  <a:pt x="9231" y="1334"/>
                </a:lnTo>
                <a:lnTo>
                  <a:pt x="9017" y="1176"/>
                </a:lnTo>
                <a:lnTo>
                  <a:pt x="8782" y="1027"/>
                </a:lnTo>
                <a:lnTo>
                  <a:pt x="8535" y="895"/>
                </a:lnTo>
                <a:lnTo>
                  <a:pt x="8266" y="771"/>
                </a:lnTo>
                <a:lnTo>
                  <a:pt x="7997" y="663"/>
                </a:lnTo>
                <a:lnTo>
                  <a:pt x="7716" y="564"/>
                </a:lnTo>
                <a:lnTo>
                  <a:pt x="7425" y="472"/>
                </a:lnTo>
                <a:lnTo>
                  <a:pt x="7133" y="398"/>
                </a:lnTo>
                <a:lnTo>
                  <a:pt x="6842" y="323"/>
                </a:lnTo>
                <a:lnTo>
                  <a:pt x="6550" y="265"/>
                </a:lnTo>
                <a:lnTo>
                  <a:pt x="6258" y="224"/>
                </a:lnTo>
                <a:lnTo>
                  <a:pt x="5967" y="191"/>
                </a:lnTo>
                <a:lnTo>
                  <a:pt x="5686" y="158"/>
                </a:lnTo>
                <a:lnTo>
                  <a:pt x="5417" y="149"/>
                </a:lnTo>
                <a:lnTo>
                  <a:pt x="5159" y="141"/>
                </a:lnTo>
                <a:lnTo>
                  <a:pt x="5114" y="141"/>
                </a:lnTo>
                <a:lnTo>
                  <a:pt x="5069" y="141"/>
                </a:lnTo>
                <a:lnTo>
                  <a:pt x="5025" y="141"/>
                </a:lnTo>
                <a:lnTo>
                  <a:pt x="4991" y="141"/>
                </a:lnTo>
                <a:lnTo>
                  <a:pt x="4946" y="149"/>
                </a:lnTo>
                <a:lnTo>
                  <a:pt x="4901" y="149"/>
                </a:lnTo>
                <a:lnTo>
                  <a:pt x="4856" y="149"/>
                </a:lnTo>
                <a:lnTo>
                  <a:pt x="4812" y="149"/>
                </a:lnTo>
                <a:lnTo>
                  <a:pt x="4789" y="9"/>
                </a:lnTo>
                <a:lnTo>
                  <a:pt x="4834" y="9"/>
                </a:lnTo>
                <a:lnTo>
                  <a:pt x="4879" y="0"/>
                </a:lnTo>
                <a:lnTo>
                  <a:pt x="4924" y="0"/>
                </a:lnTo>
                <a:lnTo>
                  <a:pt x="4980" y="0"/>
                </a:lnTo>
                <a:lnTo>
                  <a:pt x="5025" y="0"/>
                </a:lnTo>
                <a:lnTo>
                  <a:pt x="5069" y="0"/>
                </a:lnTo>
                <a:lnTo>
                  <a:pt x="5114" y="0"/>
                </a:lnTo>
                <a:lnTo>
                  <a:pt x="5159" y="0"/>
                </a:lnTo>
                <a:lnTo>
                  <a:pt x="5428" y="9"/>
                </a:lnTo>
                <a:lnTo>
                  <a:pt x="5698" y="25"/>
                </a:lnTo>
                <a:lnTo>
                  <a:pt x="5989" y="50"/>
                </a:lnTo>
                <a:lnTo>
                  <a:pt x="6281" y="83"/>
                </a:lnTo>
                <a:lnTo>
                  <a:pt x="6584" y="133"/>
                </a:lnTo>
                <a:lnTo>
                  <a:pt x="6886" y="191"/>
                </a:lnTo>
                <a:lnTo>
                  <a:pt x="7178" y="257"/>
                </a:lnTo>
                <a:lnTo>
                  <a:pt x="7481" y="340"/>
                </a:lnTo>
                <a:lnTo>
                  <a:pt x="7772" y="431"/>
                </a:lnTo>
                <a:lnTo>
                  <a:pt x="8064" y="530"/>
                </a:lnTo>
                <a:lnTo>
                  <a:pt x="8344" y="646"/>
                </a:lnTo>
                <a:lnTo>
                  <a:pt x="8614" y="771"/>
                </a:lnTo>
                <a:lnTo>
                  <a:pt x="8872" y="911"/>
                </a:lnTo>
                <a:lnTo>
                  <a:pt x="9118" y="1060"/>
                </a:lnTo>
                <a:lnTo>
                  <a:pt x="9343" y="1218"/>
                </a:lnTo>
                <a:lnTo>
                  <a:pt x="9545" y="1392"/>
                </a:lnTo>
                <a:lnTo>
                  <a:pt x="9724" y="1566"/>
                </a:lnTo>
                <a:lnTo>
                  <a:pt x="9870" y="1756"/>
                </a:lnTo>
                <a:lnTo>
                  <a:pt x="10004" y="1947"/>
                </a:lnTo>
                <a:lnTo>
                  <a:pt x="10105" y="2145"/>
                </a:lnTo>
                <a:lnTo>
                  <a:pt x="10195" y="2344"/>
                </a:lnTo>
                <a:lnTo>
                  <a:pt x="10251" y="2559"/>
                </a:lnTo>
                <a:lnTo>
                  <a:pt x="10285" y="2775"/>
                </a:lnTo>
                <a:lnTo>
                  <a:pt x="10296" y="2998"/>
                </a:lnTo>
                <a:lnTo>
                  <a:pt x="10296" y="3023"/>
                </a:lnTo>
                <a:lnTo>
                  <a:pt x="10296" y="3065"/>
                </a:lnTo>
                <a:lnTo>
                  <a:pt x="10296" y="3114"/>
                </a:lnTo>
                <a:lnTo>
                  <a:pt x="10296" y="3139"/>
                </a:lnTo>
                <a:lnTo>
                  <a:pt x="10173" y="3056"/>
                </a:lnTo>
                <a:lnTo>
                  <a:pt x="10161" y="3048"/>
                </a:lnTo>
                <a:lnTo>
                  <a:pt x="10117" y="3023"/>
                </a:lnTo>
                <a:lnTo>
                  <a:pt x="10060" y="2990"/>
                </a:lnTo>
                <a:lnTo>
                  <a:pt x="9982" y="2957"/>
                </a:lnTo>
                <a:lnTo>
                  <a:pt x="9892" y="2924"/>
                </a:lnTo>
                <a:lnTo>
                  <a:pt x="9791" y="2891"/>
                </a:lnTo>
                <a:lnTo>
                  <a:pt x="9690" y="2866"/>
                </a:lnTo>
                <a:lnTo>
                  <a:pt x="9589" y="2858"/>
                </a:lnTo>
                <a:lnTo>
                  <a:pt x="9488" y="2866"/>
                </a:lnTo>
                <a:lnTo>
                  <a:pt x="9376" y="2891"/>
                </a:lnTo>
                <a:lnTo>
                  <a:pt x="9287" y="2924"/>
                </a:lnTo>
                <a:lnTo>
                  <a:pt x="9197" y="2957"/>
                </a:lnTo>
                <a:lnTo>
                  <a:pt x="9118" y="2990"/>
                </a:lnTo>
                <a:lnTo>
                  <a:pt x="9051" y="3023"/>
                </a:lnTo>
                <a:lnTo>
                  <a:pt x="9017" y="3048"/>
                </a:lnTo>
                <a:lnTo>
                  <a:pt x="8995" y="3056"/>
                </a:lnTo>
                <a:lnTo>
                  <a:pt x="8984" y="3065"/>
                </a:lnTo>
                <a:lnTo>
                  <a:pt x="8973" y="3073"/>
                </a:lnTo>
                <a:lnTo>
                  <a:pt x="8961" y="3081"/>
                </a:lnTo>
                <a:lnTo>
                  <a:pt x="8950" y="3089"/>
                </a:lnTo>
                <a:lnTo>
                  <a:pt x="8905" y="3056"/>
                </a:lnTo>
                <a:lnTo>
                  <a:pt x="8894" y="3048"/>
                </a:lnTo>
                <a:lnTo>
                  <a:pt x="8860" y="3023"/>
                </a:lnTo>
                <a:lnTo>
                  <a:pt x="8804" y="2998"/>
                </a:lnTo>
                <a:lnTo>
                  <a:pt x="8726" y="2957"/>
                </a:lnTo>
                <a:lnTo>
                  <a:pt x="8636" y="2924"/>
                </a:lnTo>
                <a:lnTo>
                  <a:pt x="8535" y="2891"/>
                </a:lnTo>
                <a:lnTo>
                  <a:pt x="8423" y="2866"/>
                </a:lnTo>
                <a:lnTo>
                  <a:pt x="8311" y="2858"/>
                </a:lnTo>
                <a:lnTo>
                  <a:pt x="8199" y="2858"/>
                </a:lnTo>
                <a:lnTo>
                  <a:pt x="8098" y="2882"/>
                </a:lnTo>
                <a:lnTo>
                  <a:pt x="7997" y="2916"/>
                </a:lnTo>
                <a:lnTo>
                  <a:pt x="7907" y="2949"/>
                </a:lnTo>
                <a:lnTo>
                  <a:pt x="7840" y="2990"/>
                </a:lnTo>
                <a:lnTo>
                  <a:pt x="7784" y="3023"/>
                </a:lnTo>
                <a:lnTo>
                  <a:pt x="7750" y="3048"/>
                </a:lnTo>
                <a:lnTo>
                  <a:pt x="7739" y="3056"/>
                </a:lnTo>
                <a:lnTo>
                  <a:pt x="7728" y="3065"/>
                </a:lnTo>
                <a:lnTo>
                  <a:pt x="7716" y="3073"/>
                </a:lnTo>
                <a:lnTo>
                  <a:pt x="7705" y="3081"/>
                </a:lnTo>
                <a:lnTo>
                  <a:pt x="7694" y="3089"/>
                </a:lnTo>
                <a:lnTo>
                  <a:pt x="7638" y="3056"/>
                </a:lnTo>
                <a:lnTo>
                  <a:pt x="7627" y="3048"/>
                </a:lnTo>
                <a:lnTo>
                  <a:pt x="7582" y="3023"/>
                </a:lnTo>
                <a:lnTo>
                  <a:pt x="7526" y="2998"/>
                </a:lnTo>
                <a:lnTo>
                  <a:pt x="7447" y="2957"/>
                </a:lnTo>
                <a:lnTo>
                  <a:pt x="7357" y="2924"/>
                </a:lnTo>
                <a:lnTo>
                  <a:pt x="7257" y="2891"/>
                </a:lnTo>
                <a:lnTo>
                  <a:pt x="7156" y="2866"/>
                </a:lnTo>
                <a:lnTo>
                  <a:pt x="7043" y="2858"/>
                </a:lnTo>
                <a:lnTo>
                  <a:pt x="6943" y="2858"/>
                </a:lnTo>
                <a:lnTo>
                  <a:pt x="6830" y="2882"/>
                </a:lnTo>
                <a:lnTo>
                  <a:pt x="6741" y="2916"/>
                </a:lnTo>
                <a:lnTo>
                  <a:pt x="6651" y="2949"/>
                </a:lnTo>
                <a:lnTo>
                  <a:pt x="6572" y="2990"/>
                </a:lnTo>
                <a:lnTo>
                  <a:pt x="6516" y="3023"/>
                </a:lnTo>
                <a:lnTo>
                  <a:pt x="6471" y="3048"/>
                </a:lnTo>
                <a:lnTo>
                  <a:pt x="6460" y="3056"/>
                </a:lnTo>
                <a:lnTo>
                  <a:pt x="6449" y="3065"/>
                </a:lnTo>
                <a:lnTo>
                  <a:pt x="6438" y="3073"/>
                </a:lnTo>
                <a:lnTo>
                  <a:pt x="6427" y="3081"/>
                </a:lnTo>
                <a:lnTo>
                  <a:pt x="6415" y="3089"/>
                </a:lnTo>
                <a:lnTo>
                  <a:pt x="6371" y="3056"/>
                </a:lnTo>
                <a:lnTo>
                  <a:pt x="6359" y="3048"/>
                </a:lnTo>
                <a:lnTo>
                  <a:pt x="6314" y="3023"/>
                </a:lnTo>
                <a:lnTo>
                  <a:pt x="6258" y="2990"/>
                </a:lnTo>
                <a:lnTo>
                  <a:pt x="6191" y="2957"/>
                </a:lnTo>
                <a:lnTo>
                  <a:pt x="6101" y="2924"/>
                </a:lnTo>
                <a:lnTo>
                  <a:pt x="6000" y="2891"/>
                </a:lnTo>
                <a:lnTo>
                  <a:pt x="5888" y="2866"/>
                </a:lnTo>
                <a:lnTo>
                  <a:pt x="5776" y="2858"/>
                </a:lnTo>
                <a:lnTo>
                  <a:pt x="5664" y="2866"/>
                </a:lnTo>
                <a:lnTo>
                  <a:pt x="5563" y="2891"/>
                </a:lnTo>
                <a:lnTo>
                  <a:pt x="5473" y="2924"/>
                </a:lnTo>
                <a:lnTo>
                  <a:pt x="5384" y="2957"/>
                </a:lnTo>
                <a:lnTo>
                  <a:pt x="5316" y="2990"/>
                </a:lnTo>
                <a:lnTo>
                  <a:pt x="5260" y="3023"/>
                </a:lnTo>
                <a:lnTo>
                  <a:pt x="5215" y="3048"/>
                </a:lnTo>
                <a:lnTo>
                  <a:pt x="5204" y="3056"/>
                </a:lnTo>
                <a:lnTo>
                  <a:pt x="5193" y="3065"/>
                </a:lnTo>
                <a:lnTo>
                  <a:pt x="5182" y="3073"/>
                </a:lnTo>
                <a:lnTo>
                  <a:pt x="5170" y="3081"/>
                </a:lnTo>
                <a:lnTo>
                  <a:pt x="5159" y="3089"/>
                </a:lnTo>
                <a:lnTo>
                  <a:pt x="5114" y="3056"/>
                </a:lnTo>
                <a:lnTo>
                  <a:pt x="5103" y="3048"/>
                </a:lnTo>
                <a:lnTo>
                  <a:pt x="5058" y="3023"/>
                </a:lnTo>
                <a:lnTo>
                  <a:pt x="5002" y="2990"/>
                </a:lnTo>
                <a:lnTo>
                  <a:pt x="4924" y="2957"/>
                </a:lnTo>
                <a:lnTo>
                  <a:pt x="4834" y="2924"/>
                </a:lnTo>
                <a:lnTo>
                  <a:pt x="4733" y="2891"/>
                </a:lnTo>
                <a:lnTo>
                  <a:pt x="4621" y="2866"/>
                </a:lnTo>
                <a:lnTo>
                  <a:pt x="4520" y="2858"/>
                </a:lnTo>
                <a:lnTo>
                  <a:pt x="4419" y="2866"/>
                </a:lnTo>
                <a:lnTo>
                  <a:pt x="4318" y="2891"/>
                </a:lnTo>
                <a:lnTo>
                  <a:pt x="4217" y="2924"/>
                </a:lnTo>
                <a:lnTo>
                  <a:pt x="4127" y="2957"/>
                </a:lnTo>
                <a:lnTo>
                  <a:pt x="4049" y="2990"/>
                </a:lnTo>
                <a:lnTo>
                  <a:pt x="3993" y="3023"/>
                </a:lnTo>
                <a:lnTo>
                  <a:pt x="3948" y="3048"/>
                </a:lnTo>
                <a:lnTo>
                  <a:pt x="3937" y="3056"/>
                </a:lnTo>
                <a:lnTo>
                  <a:pt x="3925" y="3065"/>
                </a:lnTo>
                <a:lnTo>
                  <a:pt x="3914" y="3073"/>
                </a:lnTo>
                <a:lnTo>
                  <a:pt x="3892" y="3081"/>
                </a:lnTo>
                <a:lnTo>
                  <a:pt x="3881" y="3089"/>
                </a:lnTo>
                <a:lnTo>
                  <a:pt x="3836" y="3056"/>
                </a:lnTo>
                <a:lnTo>
                  <a:pt x="3825" y="3048"/>
                </a:lnTo>
                <a:lnTo>
                  <a:pt x="3791" y="3023"/>
                </a:lnTo>
                <a:lnTo>
                  <a:pt x="3735" y="2990"/>
                </a:lnTo>
                <a:lnTo>
                  <a:pt x="3668" y="2957"/>
                </a:lnTo>
                <a:lnTo>
                  <a:pt x="3589" y="2924"/>
                </a:lnTo>
                <a:lnTo>
                  <a:pt x="3488" y="2891"/>
                </a:lnTo>
                <a:lnTo>
                  <a:pt x="3376" y="2866"/>
                </a:lnTo>
                <a:lnTo>
                  <a:pt x="3253" y="2858"/>
                </a:lnTo>
                <a:lnTo>
                  <a:pt x="3129" y="2866"/>
                </a:lnTo>
                <a:lnTo>
                  <a:pt x="3028" y="2891"/>
                </a:lnTo>
                <a:lnTo>
                  <a:pt x="2927" y="2924"/>
                </a:lnTo>
                <a:lnTo>
                  <a:pt x="2849" y="2957"/>
                </a:lnTo>
                <a:lnTo>
                  <a:pt x="2770" y="2990"/>
                </a:lnTo>
                <a:lnTo>
                  <a:pt x="2714" y="3023"/>
                </a:lnTo>
                <a:lnTo>
                  <a:pt x="2681" y="3048"/>
                </a:lnTo>
                <a:lnTo>
                  <a:pt x="2669" y="3056"/>
                </a:lnTo>
                <a:lnTo>
                  <a:pt x="2658" y="3065"/>
                </a:lnTo>
                <a:lnTo>
                  <a:pt x="2647" y="3073"/>
                </a:lnTo>
                <a:lnTo>
                  <a:pt x="2636" y="3089"/>
                </a:lnTo>
                <a:lnTo>
                  <a:pt x="2624" y="3098"/>
                </a:lnTo>
                <a:lnTo>
                  <a:pt x="2568" y="3056"/>
                </a:lnTo>
                <a:lnTo>
                  <a:pt x="2557" y="3048"/>
                </a:lnTo>
                <a:lnTo>
                  <a:pt x="2524" y="3023"/>
                </a:lnTo>
                <a:lnTo>
                  <a:pt x="2467" y="2990"/>
                </a:lnTo>
                <a:lnTo>
                  <a:pt x="2389" y="2957"/>
                </a:lnTo>
                <a:lnTo>
                  <a:pt x="2299" y="2924"/>
                </a:lnTo>
                <a:lnTo>
                  <a:pt x="2209" y="2891"/>
                </a:lnTo>
                <a:lnTo>
                  <a:pt x="2097" y="2866"/>
                </a:lnTo>
                <a:lnTo>
                  <a:pt x="1985" y="2858"/>
                </a:lnTo>
                <a:lnTo>
                  <a:pt x="1873" y="2866"/>
                </a:lnTo>
                <a:lnTo>
                  <a:pt x="1772" y="2891"/>
                </a:lnTo>
                <a:lnTo>
                  <a:pt x="1671" y="2924"/>
                </a:lnTo>
                <a:lnTo>
                  <a:pt x="1581" y="2957"/>
                </a:lnTo>
                <a:lnTo>
                  <a:pt x="1514" y="2990"/>
                </a:lnTo>
                <a:lnTo>
                  <a:pt x="1447" y="3023"/>
                </a:lnTo>
                <a:lnTo>
                  <a:pt x="1413" y="3048"/>
                </a:lnTo>
                <a:lnTo>
                  <a:pt x="1402" y="3056"/>
                </a:lnTo>
                <a:lnTo>
                  <a:pt x="1391" y="3065"/>
                </a:lnTo>
                <a:lnTo>
                  <a:pt x="1380" y="3073"/>
                </a:lnTo>
                <a:lnTo>
                  <a:pt x="1368" y="3081"/>
                </a:lnTo>
                <a:lnTo>
                  <a:pt x="1357" y="3089"/>
                </a:lnTo>
                <a:lnTo>
                  <a:pt x="1301" y="3056"/>
                </a:lnTo>
                <a:lnTo>
                  <a:pt x="1290" y="3048"/>
                </a:lnTo>
                <a:lnTo>
                  <a:pt x="1256" y="3023"/>
                </a:lnTo>
                <a:lnTo>
                  <a:pt x="1189" y="2990"/>
                </a:lnTo>
                <a:lnTo>
                  <a:pt x="1122" y="2957"/>
                </a:lnTo>
                <a:lnTo>
                  <a:pt x="1032" y="2924"/>
                </a:lnTo>
                <a:lnTo>
                  <a:pt x="931" y="2891"/>
                </a:lnTo>
                <a:lnTo>
                  <a:pt x="830" y="2866"/>
                </a:lnTo>
                <a:lnTo>
                  <a:pt x="718" y="2858"/>
                </a:lnTo>
                <a:lnTo>
                  <a:pt x="606" y="2866"/>
                </a:lnTo>
                <a:lnTo>
                  <a:pt x="505" y="2891"/>
                </a:lnTo>
                <a:lnTo>
                  <a:pt x="404" y="2924"/>
                </a:lnTo>
                <a:lnTo>
                  <a:pt x="314" y="2957"/>
                </a:lnTo>
                <a:lnTo>
                  <a:pt x="247" y="2990"/>
                </a:lnTo>
                <a:lnTo>
                  <a:pt x="179" y="3023"/>
                </a:lnTo>
                <a:lnTo>
                  <a:pt x="146" y="3048"/>
                </a:lnTo>
                <a:lnTo>
                  <a:pt x="135" y="3056"/>
                </a:lnTo>
                <a:lnTo>
                  <a:pt x="0" y="3147"/>
                </a:lnTo>
                <a:lnTo>
                  <a:pt x="0" y="2998"/>
                </a:lnTo>
                <a:lnTo>
                  <a:pt x="11" y="2816"/>
                </a:lnTo>
                <a:lnTo>
                  <a:pt x="34" y="2642"/>
                </a:lnTo>
                <a:lnTo>
                  <a:pt x="67" y="2477"/>
                </a:lnTo>
                <a:lnTo>
                  <a:pt x="123" y="2311"/>
                </a:lnTo>
                <a:lnTo>
                  <a:pt x="191" y="2145"/>
                </a:lnTo>
                <a:lnTo>
                  <a:pt x="269" y="1988"/>
                </a:lnTo>
                <a:lnTo>
                  <a:pt x="370" y="1839"/>
                </a:lnTo>
                <a:lnTo>
                  <a:pt x="482" y="1690"/>
                </a:lnTo>
                <a:lnTo>
                  <a:pt x="606" y="1541"/>
                </a:lnTo>
                <a:lnTo>
                  <a:pt x="740" y="1408"/>
                </a:lnTo>
                <a:lnTo>
                  <a:pt x="886" y="1276"/>
                </a:lnTo>
                <a:lnTo>
                  <a:pt x="1054" y="1143"/>
                </a:lnTo>
                <a:lnTo>
                  <a:pt x="1234" y="1019"/>
                </a:lnTo>
                <a:lnTo>
                  <a:pt x="1424" y="903"/>
                </a:lnTo>
                <a:lnTo>
                  <a:pt x="1626" y="795"/>
                </a:lnTo>
                <a:lnTo>
                  <a:pt x="1839" y="688"/>
                </a:lnTo>
                <a:lnTo>
                  <a:pt x="1996" y="613"/>
                </a:lnTo>
                <a:lnTo>
                  <a:pt x="2165" y="547"/>
                </a:lnTo>
                <a:lnTo>
                  <a:pt x="2333" y="481"/>
                </a:lnTo>
                <a:lnTo>
                  <a:pt x="2512" y="423"/>
                </a:lnTo>
                <a:lnTo>
                  <a:pt x="2692" y="365"/>
                </a:lnTo>
                <a:lnTo>
                  <a:pt x="2871" y="315"/>
                </a:lnTo>
                <a:lnTo>
                  <a:pt x="3051" y="265"/>
                </a:lnTo>
                <a:lnTo>
                  <a:pt x="3241" y="224"/>
                </a:lnTo>
                <a:lnTo>
                  <a:pt x="3432" y="183"/>
                </a:lnTo>
                <a:lnTo>
                  <a:pt x="3623" y="141"/>
                </a:lnTo>
                <a:lnTo>
                  <a:pt x="3813" y="108"/>
                </a:lnTo>
                <a:lnTo>
                  <a:pt x="4015" y="83"/>
                </a:lnTo>
                <a:lnTo>
                  <a:pt x="4206" y="58"/>
                </a:lnTo>
                <a:lnTo>
                  <a:pt x="4397" y="34"/>
                </a:lnTo>
                <a:lnTo>
                  <a:pt x="4598" y="17"/>
                </a:lnTo>
                <a:lnTo>
                  <a:pt x="4789" y="9"/>
                </a:lnTo>
                <a:lnTo>
                  <a:pt x="4812" y="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4614863" y="2994026"/>
            <a:ext cx="925512" cy="2568575"/>
          </a:xfrm>
          <a:custGeom>
            <a:avLst/>
            <a:gdLst>
              <a:gd name="T0" fmla="*/ 2147483646 w 1379"/>
              <a:gd name="T1" fmla="*/ 0 h 3685"/>
              <a:gd name="T2" fmla="*/ 2147483646 w 1379"/>
              <a:gd name="T3" fmla="*/ 2147483646 h 3685"/>
              <a:gd name="T4" fmla="*/ 2147483646 w 1379"/>
              <a:gd name="T5" fmla="*/ 2147483646 h 3685"/>
              <a:gd name="T6" fmla="*/ 2147483646 w 1379"/>
              <a:gd name="T7" fmla="*/ 2147483646 h 3685"/>
              <a:gd name="T8" fmla="*/ 2147483646 w 1379"/>
              <a:gd name="T9" fmla="*/ 2147483646 h 3685"/>
              <a:gd name="T10" fmla="*/ 2147483646 w 1379"/>
              <a:gd name="T11" fmla="*/ 2147483646 h 3685"/>
              <a:gd name="T12" fmla="*/ 2147483646 w 1379"/>
              <a:gd name="T13" fmla="*/ 2147483646 h 3685"/>
              <a:gd name="T14" fmla="*/ 2147483646 w 1379"/>
              <a:gd name="T15" fmla="*/ 2147483646 h 3685"/>
              <a:gd name="T16" fmla="*/ 2147483646 w 1379"/>
              <a:gd name="T17" fmla="*/ 2147483646 h 3685"/>
              <a:gd name="T18" fmla="*/ 2147483646 w 1379"/>
              <a:gd name="T19" fmla="*/ 2147483646 h 3685"/>
              <a:gd name="T20" fmla="*/ 2147483646 w 1379"/>
              <a:gd name="T21" fmla="*/ 2147483646 h 3685"/>
              <a:gd name="T22" fmla="*/ 2147483646 w 1379"/>
              <a:gd name="T23" fmla="*/ 2147483646 h 3685"/>
              <a:gd name="T24" fmla="*/ 2147483646 w 1379"/>
              <a:gd name="T25" fmla="*/ 2147483646 h 3685"/>
              <a:gd name="T26" fmla="*/ 2147483646 w 1379"/>
              <a:gd name="T27" fmla="*/ 2147483646 h 3685"/>
              <a:gd name="T28" fmla="*/ 2147483646 w 1379"/>
              <a:gd name="T29" fmla="*/ 2147483646 h 3685"/>
              <a:gd name="T30" fmla="*/ 2147483646 w 1379"/>
              <a:gd name="T31" fmla="*/ 2147483646 h 3685"/>
              <a:gd name="T32" fmla="*/ 2147483646 w 1379"/>
              <a:gd name="T33" fmla="*/ 2147483646 h 3685"/>
              <a:gd name="T34" fmla="*/ 2147483646 w 1379"/>
              <a:gd name="T35" fmla="*/ 2147483646 h 3685"/>
              <a:gd name="T36" fmla="*/ 2147483646 w 1379"/>
              <a:gd name="T37" fmla="*/ 2147483646 h 3685"/>
              <a:gd name="T38" fmla="*/ 2147483646 w 1379"/>
              <a:gd name="T39" fmla="*/ 2147483646 h 3685"/>
              <a:gd name="T40" fmla="*/ 2147483646 w 1379"/>
              <a:gd name="T41" fmla="*/ 2147483646 h 3685"/>
              <a:gd name="T42" fmla="*/ 2147483646 w 1379"/>
              <a:gd name="T43" fmla="*/ 2147483646 h 3685"/>
              <a:gd name="T44" fmla="*/ 2147483646 w 1379"/>
              <a:gd name="T45" fmla="*/ 2147483646 h 3685"/>
              <a:gd name="T46" fmla="*/ 2147483646 w 1379"/>
              <a:gd name="T47" fmla="*/ 2147483646 h 3685"/>
              <a:gd name="T48" fmla="*/ 2147483646 w 1379"/>
              <a:gd name="T49" fmla="*/ 2147483646 h 3685"/>
              <a:gd name="T50" fmla="*/ 2147483646 w 1379"/>
              <a:gd name="T51" fmla="*/ 2147483646 h 3685"/>
              <a:gd name="T52" fmla="*/ 2147483646 w 1379"/>
              <a:gd name="T53" fmla="*/ 2147483646 h 3685"/>
              <a:gd name="T54" fmla="*/ 2147483646 w 1379"/>
              <a:gd name="T55" fmla="*/ 2147483646 h 3685"/>
              <a:gd name="T56" fmla="*/ 2147483646 w 1379"/>
              <a:gd name="T57" fmla="*/ 2147483646 h 3685"/>
              <a:gd name="T58" fmla="*/ 0 w 1379"/>
              <a:gd name="T59" fmla="*/ 2147483646 h 3685"/>
              <a:gd name="T60" fmla="*/ 0 w 1379"/>
              <a:gd name="T61" fmla="*/ 2147483646 h 3685"/>
              <a:gd name="T62" fmla="*/ 0 w 1379"/>
              <a:gd name="T63" fmla="*/ 2147483646 h 3685"/>
              <a:gd name="T64" fmla="*/ 2147483646 w 1379"/>
              <a:gd name="T65" fmla="*/ 2147483646 h 3685"/>
              <a:gd name="T66" fmla="*/ 2147483646 w 1379"/>
              <a:gd name="T67" fmla="*/ 2147483646 h 3685"/>
              <a:gd name="T68" fmla="*/ 2147483646 w 1379"/>
              <a:gd name="T69" fmla="*/ 2147483646 h 3685"/>
              <a:gd name="T70" fmla="*/ 2147483646 w 1379"/>
              <a:gd name="T71" fmla="*/ 2147483646 h 3685"/>
              <a:gd name="T72" fmla="*/ 2147483646 w 1379"/>
              <a:gd name="T73" fmla="*/ 2147483646 h 3685"/>
              <a:gd name="T74" fmla="*/ 2147483646 w 1379"/>
              <a:gd name="T75" fmla="*/ 2147483646 h 3685"/>
              <a:gd name="T76" fmla="*/ 2147483646 w 1379"/>
              <a:gd name="T77" fmla="*/ 2147483646 h 3685"/>
              <a:gd name="T78" fmla="*/ 2147483646 w 1379"/>
              <a:gd name="T79" fmla="*/ 2147483646 h 3685"/>
              <a:gd name="T80" fmla="*/ 2147483646 w 1379"/>
              <a:gd name="T81" fmla="*/ 2147483646 h 3685"/>
              <a:gd name="T82" fmla="*/ 2147483646 w 1379"/>
              <a:gd name="T83" fmla="*/ 2147483646 h 3685"/>
              <a:gd name="T84" fmla="*/ 2147483646 w 1379"/>
              <a:gd name="T85" fmla="*/ 2147483646 h 3685"/>
              <a:gd name="T86" fmla="*/ 2147483646 w 1379"/>
              <a:gd name="T87" fmla="*/ 2147483646 h 3685"/>
              <a:gd name="T88" fmla="*/ 2147483646 w 1379"/>
              <a:gd name="T89" fmla="*/ 2147483646 h 3685"/>
              <a:gd name="T90" fmla="*/ 2147483646 w 1379"/>
              <a:gd name="T91" fmla="*/ 2147483646 h 3685"/>
              <a:gd name="T92" fmla="*/ 2147483646 w 1379"/>
              <a:gd name="T93" fmla="*/ 2147483646 h 3685"/>
              <a:gd name="T94" fmla="*/ 2147483646 w 1379"/>
              <a:gd name="T95" fmla="*/ 2147483646 h 3685"/>
              <a:gd name="T96" fmla="*/ 2147483646 w 1379"/>
              <a:gd name="T97" fmla="*/ 2147483646 h 3685"/>
              <a:gd name="T98" fmla="*/ 2147483646 w 1379"/>
              <a:gd name="T99" fmla="*/ 2147483646 h 3685"/>
              <a:gd name="T100" fmla="*/ 2147483646 w 1379"/>
              <a:gd name="T101" fmla="*/ 2147483646 h 3685"/>
              <a:gd name="T102" fmla="*/ 2147483646 w 1379"/>
              <a:gd name="T103" fmla="*/ 2147483646 h 3685"/>
              <a:gd name="T104" fmla="*/ 2147483646 w 1379"/>
              <a:gd name="T105" fmla="*/ 2147483646 h 3685"/>
              <a:gd name="T106" fmla="*/ 2147483646 w 1379"/>
              <a:gd name="T107" fmla="*/ 2147483646 h 3685"/>
              <a:gd name="T108" fmla="*/ 2147483646 w 1379"/>
              <a:gd name="T109" fmla="*/ 0 h 3685"/>
              <a:gd name="T110" fmla="*/ 2147483646 w 1379"/>
              <a:gd name="T111" fmla="*/ 0 h 36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79"/>
              <a:gd name="T169" fmla="*/ 0 h 3685"/>
              <a:gd name="T170" fmla="*/ 1379 w 1379"/>
              <a:gd name="T171" fmla="*/ 3685 h 36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79" h="3685">
                <a:moveTo>
                  <a:pt x="1200" y="0"/>
                </a:moveTo>
                <a:lnTo>
                  <a:pt x="1200" y="2592"/>
                </a:lnTo>
                <a:lnTo>
                  <a:pt x="1200" y="2600"/>
                </a:lnTo>
                <a:lnTo>
                  <a:pt x="1200" y="2633"/>
                </a:lnTo>
                <a:lnTo>
                  <a:pt x="1211" y="2733"/>
                </a:lnTo>
                <a:lnTo>
                  <a:pt x="1211" y="2865"/>
                </a:lnTo>
                <a:lnTo>
                  <a:pt x="1200" y="3031"/>
                </a:lnTo>
                <a:lnTo>
                  <a:pt x="1166" y="3197"/>
                </a:lnTo>
                <a:lnTo>
                  <a:pt x="1110" y="3346"/>
                </a:lnTo>
                <a:lnTo>
                  <a:pt x="1031" y="3462"/>
                </a:lnTo>
                <a:lnTo>
                  <a:pt x="919" y="3528"/>
                </a:lnTo>
                <a:lnTo>
                  <a:pt x="841" y="3544"/>
                </a:lnTo>
                <a:lnTo>
                  <a:pt x="774" y="3561"/>
                </a:lnTo>
                <a:lnTo>
                  <a:pt x="695" y="3561"/>
                </a:lnTo>
                <a:lnTo>
                  <a:pt x="639" y="3561"/>
                </a:lnTo>
                <a:lnTo>
                  <a:pt x="572" y="3561"/>
                </a:lnTo>
                <a:lnTo>
                  <a:pt x="516" y="3544"/>
                </a:lnTo>
                <a:lnTo>
                  <a:pt x="459" y="3528"/>
                </a:lnTo>
                <a:lnTo>
                  <a:pt x="415" y="3503"/>
                </a:lnTo>
                <a:lnTo>
                  <a:pt x="302" y="3412"/>
                </a:lnTo>
                <a:lnTo>
                  <a:pt x="235" y="3296"/>
                </a:lnTo>
                <a:lnTo>
                  <a:pt x="190" y="3172"/>
                </a:lnTo>
                <a:lnTo>
                  <a:pt x="168" y="3039"/>
                </a:lnTo>
                <a:lnTo>
                  <a:pt x="157" y="2915"/>
                </a:lnTo>
                <a:lnTo>
                  <a:pt x="157" y="2807"/>
                </a:lnTo>
                <a:lnTo>
                  <a:pt x="168" y="2733"/>
                </a:lnTo>
                <a:lnTo>
                  <a:pt x="168" y="2708"/>
                </a:lnTo>
                <a:lnTo>
                  <a:pt x="11" y="2691"/>
                </a:lnTo>
                <a:lnTo>
                  <a:pt x="0" y="2733"/>
                </a:lnTo>
                <a:lnTo>
                  <a:pt x="0" y="2816"/>
                </a:lnTo>
                <a:lnTo>
                  <a:pt x="0" y="2932"/>
                </a:lnTo>
                <a:lnTo>
                  <a:pt x="11" y="3064"/>
                </a:lnTo>
                <a:lnTo>
                  <a:pt x="44" y="3213"/>
                </a:lnTo>
                <a:lnTo>
                  <a:pt x="101" y="3362"/>
                </a:lnTo>
                <a:lnTo>
                  <a:pt x="190" y="3486"/>
                </a:lnTo>
                <a:lnTo>
                  <a:pt x="325" y="3594"/>
                </a:lnTo>
                <a:lnTo>
                  <a:pt x="392" y="3627"/>
                </a:lnTo>
                <a:lnTo>
                  <a:pt x="459" y="3652"/>
                </a:lnTo>
                <a:lnTo>
                  <a:pt x="527" y="3669"/>
                </a:lnTo>
                <a:lnTo>
                  <a:pt x="605" y="3677"/>
                </a:lnTo>
                <a:lnTo>
                  <a:pt x="695" y="3685"/>
                </a:lnTo>
                <a:lnTo>
                  <a:pt x="785" y="3677"/>
                </a:lnTo>
                <a:lnTo>
                  <a:pt x="874" y="3660"/>
                </a:lnTo>
                <a:lnTo>
                  <a:pt x="975" y="3635"/>
                </a:lnTo>
                <a:lnTo>
                  <a:pt x="1144" y="3553"/>
                </a:lnTo>
                <a:lnTo>
                  <a:pt x="1256" y="3412"/>
                </a:lnTo>
                <a:lnTo>
                  <a:pt x="1334" y="3246"/>
                </a:lnTo>
                <a:lnTo>
                  <a:pt x="1368" y="3056"/>
                </a:lnTo>
                <a:lnTo>
                  <a:pt x="1379" y="2882"/>
                </a:lnTo>
                <a:lnTo>
                  <a:pt x="1379" y="2733"/>
                </a:lnTo>
                <a:lnTo>
                  <a:pt x="1368" y="2625"/>
                </a:lnTo>
                <a:lnTo>
                  <a:pt x="1357" y="2584"/>
                </a:lnTo>
                <a:lnTo>
                  <a:pt x="1357" y="2592"/>
                </a:lnTo>
                <a:lnTo>
                  <a:pt x="1357" y="0"/>
                </a:lnTo>
                <a:lnTo>
                  <a:pt x="1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2749550" y="984250"/>
            <a:ext cx="5530850" cy="2103438"/>
          </a:xfrm>
          <a:custGeom>
            <a:avLst/>
            <a:gdLst>
              <a:gd name="T0" fmla="*/ 2147483646 w 7784"/>
              <a:gd name="T1" fmla="*/ 2147483646 h 2989"/>
              <a:gd name="T2" fmla="*/ 2147483646 w 7784"/>
              <a:gd name="T3" fmla="*/ 2147483646 h 2989"/>
              <a:gd name="T4" fmla="*/ 2147483646 w 7784"/>
              <a:gd name="T5" fmla="*/ 0 h 2989"/>
              <a:gd name="T6" fmla="*/ 2147483646 w 7784"/>
              <a:gd name="T7" fmla="*/ 2147483646 h 2989"/>
              <a:gd name="T8" fmla="*/ 2147483646 w 7784"/>
              <a:gd name="T9" fmla="*/ 2147483646 h 2989"/>
              <a:gd name="T10" fmla="*/ 2147483646 w 7784"/>
              <a:gd name="T11" fmla="*/ 2147483646 h 2989"/>
              <a:gd name="T12" fmla="*/ 2147483646 w 7784"/>
              <a:gd name="T13" fmla="*/ 2147483646 h 2989"/>
              <a:gd name="T14" fmla="*/ 2147483646 w 7784"/>
              <a:gd name="T15" fmla="*/ 2147483646 h 2989"/>
              <a:gd name="T16" fmla="*/ 2147483646 w 7784"/>
              <a:gd name="T17" fmla="*/ 2147483646 h 2989"/>
              <a:gd name="T18" fmla="*/ 2147483646 w 7784"/>
              <a:gd name="T19" fmla="*/ 2147483646 h 2989"/>
              <a:gd name="T20" fmla="*/ 2147483646 w 7784"/>
              <a:gd name="T21" fmla="*/ 2147483646 h 2989"/>
              <a:gd name="T22" fmla="*/ 2147483646 w 7784"/>
              <a:gd name="T23" fmla="*/ 2147483646 h 2989"/>
              <a:gd name="T24" fmla="*/ 2147483646 w 7784"/>
              <a:gd name="T25" fmla="*/ 2147483646 h 2989"/>
              <a:gd name="T26" fmla="*/ 2147483646 w 7784"/>
              <a:gd name="T27" fmla="*/ 2147483646 h 2989"/>
              <a:gd name="T28" fmla="*/ 2147483646 w 7784"/>
              <a:gd name="T29" fmla="*/ 2147483646 h 2989"/>
              <a:gd name="T30" fmla="*/ 2147483646 w 7784"/>
              <a:gd name="T31" fmla="*/ 2147483646 h 2989"/>
              <a:gd name="T32" fmla="*/ 2147483646 w 7784"/>
              <a:gd name="T33" fmla="*/ 2147483646 h 2989"/>
              <a:gd name="T34" fmla="*/ 2147483646 w 7784"/>
              <a:gd name="T35" fmla="*/ 2147483646 h 2989"/>
              <a:gd name="T36" fmla="*/ 2147483646 w 7784"/>
              <a:gd name="T37" fmla="*/ 2147483646 h 2989"/>
              <a:gd name="T38" fmla="*/ 2147483646 w 7784"/>
              <a:gd name="T39" fmla="*/ 2147483646 h 2989"/>
              <a:gd name="T40" fmla="*/ 2147483646 w 7784"/>
              <a:gd name="T41" fmla="*/ 2147483646 h 2989"/>
              <a:gd name="T42" fmla="*/ 2147483646 w 7784"/>
              <a:gd name="T43" fmla="*/ 2147483646 h 2989"/>
              <a:gd name="T44" fmla="*/ 2147483646 w 7784"/>
              <a:gd name="T45" fmla="*/ 2147483646 h 2989"/>
              <a:gd name="T46" fmla="*/ 2147483646 w 7784"/>
              <a:gd name="T47" fmla="*/ 2147483646 h 2989"/>
              <a:gd name="T48" fmla="*/ 2147483646 w 7784"/>
              <a:gd name="T49" fmla="*/ 2147483646 h 2989"/>
              <a:gd name="T50" fmla="*/ 2147483646 w 7784"/>
              <a:gd name="T51" fmla="*/ 2147483646 h 2989"/>
              <a:gd name="T52" fmla="*/ 2147483646 w 7784"/>
              <a:gd name="T53" fmla="*/ 2147483646 h 2989"/>
              <a:gd name="T54" fmla="*/ 2147483646 w 7784"/>
              <a:gd name="T55" fmla="*/ 2147483646 h 2989"/>
              <a:gd name="T56" fmla="*/ 2147483646 w 7784"/>
              <a:gd name="T57" fmla="*/ 2147483646 h 2989"/>
              <a:gd name="T58" fmla="*/ 2147483646 w 7784"/>
              <a:gd name="T59" fmla="*/ 2147483646 h 2989"/>
              <a:gd name="T60" fmla="*/ 2147483646 w 7784"/>
              <a:gd name="T61" fmla="*/ 2147483646 h 2989"/>
              <a:gd name="T62" fmla="*/ 2147483646 w 7784"/>
              <a:gd name="T63" fmla="*/ 2147483646 h 2989"/>
              <a:gd name="T64" fmla="*/ 2147483646 w 7784"/>
              <a:gd name="T65" fmla="*/ 2147483646 h 2989"/>
              <a:gd name="T66" fmla="*/ 2147483646 w 7784"/>
              <a:gd name="T67" fmla="*/ 2147483646 h 2989"/>
              <a:gd name="T68" fmla="*/ 2147483646 w 7784"/>
              <a:gd name="T69" fmla="*/ 2147483646 h 2989"/>
              <a:gd name="T70" fmla="*/ 2147483646 w 7784"/>
              <a:gd name="T71" fmla="*/ 2147483646 h 2989"/>
              <a:gd name="T72" fmla="*/ 2147483646 w 7784"/>
              <a:gd name="T73" fmla="*/ 2147483646 h 2989"/>
              <a:gd name="T74" fmla="*/ 2147483646 w 7784"/>
              <a:gd name="T75" fmla="*/ 2147483646 h 2989"/>
              <a:gd name="T76" fmla="*/ 2147483646 w 7784"/>
              <a:gd name="T77" fmla="*/ 2147483646 h 2989"/>
              <a:gd name="T78" fmla="*/ 2147483646 w 7784"/>
              <a:gd name="T79" fmla="*/ 2147483646 h 2989"/>
              <a:gd name="T80" fmla="*/ 2147483646 w 7784"/>
              <a:gd name="T81" fmla="*/ 2147483646 h 2989"/>
              <a:gd name="T82" fmla="*/ 2147483646 w 7784"/>
              <a:gd name="T83" fmla="*/ 2147483646 h 2989"/>
              <a:gd name="T84" fmla="*/ 2147483646 w 7784"/>
              <a:gd name="T85" fmla="*/ 2147483646 h 2989"/>
              <a:gd name="T86" fmla="*/ 2147483646 w 7784"/>
              <a:gd name="T87" fmla="*/ 2147483646 h 2989"/>
              <a:gd name="T88" fmla="*/ 2147483646 w 7784"/>
              <a:gd name="T89" fmla="*/ 2147483646 h 2989"/>
              <a:gd name="T90" fmla="*/ 2147483646 w 7784"/>
              <a:gd name="T91" fmla="*/ 2147483646 h 2989"/>
              <a:gd name="T92" fmla="*/ 2147483646 w 7784"/>
              <a:gd name="T93" fmla="*/ 2147483646 h 2989"/>
              <a:gd name="T94" fmla="*/ 2147483646 w 7784"/>
              <a:gd name="T95" fmla="*/ 2147483646 h 2989"/>
              <a:gd name="T96" fmla="*/ 2147483646 w 7784"/>
              <a:gd name="T97" fmla="*/ 2147483646 h 2989"/>
              <a:gd name="T98" fmla="*/ 2147483646 w 7784"/>
              <a:gd name="T99" fmla="*/ 2147483646 h 2989"/>
              <a:gd name="T100" fmla="*/ 2147483646 w 7784"/>
              <a:gd name="T101" fmla="*/ 2147483646 h 2989"/>
              <a:gd name="T102" fmla="*/ 2147483646 w 7784"/>
              <a:gd name="T103" fmla="*/ 2147483646 h 2989"/>
              <a:gd name="T104" fmla="*/ 2147483646 w 7784"/>
              <a:gd name="T105" fmla="*/ 2147483646 h 2989"/>
              <a:gd name="T106" fmla="*/ 2147483646 w 7784"/>
              <a:gd name="T107" fmla="*/ 2147483646 h 2989"/>
              <a:gd name="T108" fmla="*/ 2147483646 w 7784"/>
              <a:gd name="T109" fmla="*/ 2147483646 h 2989"/>
              <a:gd name="T110" fmla="*/ 2147483646 w 7784"/>
              <a:gd name="T111" fmla="*/ 2147483646 h 2989"/>
              <a:gd name="T112" fmla="*/ 2147483646 w 7784"/>
              <a:gd name="T113" fmla="*/ 2147483646 h 2989"/>
              <a:gd name="T114" fmla="*/ 2147483646 w 7784"/>
              <a:gd name="T115" fmla="*/ 2147483646 h 2989"/>
              <a:gd name="T116" fmla="*/ 2147483646 w 7784"/>
              <a:gd name="T117" fmla="*/ 2147483646 h 2989"/>
              <a:gd name="T118" fmla="*/ 2147483646 w 7784"/>
              <a:gd name="T119" fmla="*/ 2147483646 h 2989"/>
              <a:gd name="T120" fmla="*/ 2147483646 w 7784"/>
              <a:gd name="T121" fmla="*/ 2147483646 h 2989"/>
              <a:gd name="T122" fmla="*/ 2147483646 w 7784"/>
              <a:gd name="T123" fmla="*/ 2147483646 h 29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784"/>
              <a:gd name="T187" fmla="*/ 0 h 2989"/>
              <a:gd name="T188" fmla="*/ 7784 w 7784"/>
              <a:gd name="T189" fmla="*/ 2989 h 29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784" h="2989">
                <a:moveTo>
                  <a:pt x="4341" y="165"/>
                </a:moveTo>
                <a:lnTo>
                  <a:pt x="4274" y="140"/>
                </a:lnTo>
                <a:lnTo>
                  <a:pt x="4206" y="107"/>
                </a:lnTo>
                <a:lnTo>
                  <a:pt x="4150" y="91"/>
                </a:lnTo>
                <a:lnTo>
                  <a:pt x="4094" y="66"/>
                </a:lnTo>
                <a:lnTo>
                  <a:pt x="4038" y="41"/>
                </a:lnTo>
                <a:lnTo>
                  <a:pt x="3993" y="25"/>
                </a:lnTo>
                <a:lnTo>
                  <a:pt x="3971" y="8"/>
                </a:lnTo>
                <a:lnTo>
                  <a:pt x="3948" y="0"/>
                </a:lnTo>
                <a:lnTo>
                  <a:pt x="3892" y="66"/>
                </a:lnTo>
                <a:lnTo>
                  <a:pt x="3836" y="8"/>
                </a:lnTo>
                <a:lnTo>
                  <a:pt x="3825" y="16"/>
                </a:lnTo>
                <a:lnTo>
                  <a:pt x="3791" y="33"/>
                </a:lnTo>
                <a:lnTo>
                  <a:pt x="3758" y="49"/>
                </a:lnTo>
                <a:lnTo>
                  <a:pt x="3702" y="74"/>
                </a:lnTo>
                <a:lnTo>
                  <a:pt x="3645" y="99"/>
                </a:lnTo>
                <a:lnTo>
                  <a:pt x="3589" y="116"/>
                </a:lnTo>
                <a:lnTo>
                  <a:pt x="3522" y="149"/>
                </a:lnTo>
                <a:lnTo>
                  <a:pt x="3455" y="174"/>
                </a:lnTo>
                <a:lnTo>
                  <a:pt x="3242" y="256"/>
                </a:lnTo>
                <a:lnTo>
                  <a:pt x="3006" y="347"/>
                </a:lnTo>
                <a:lnTo>
                  <a:pt x="2748" y="455"/>
                </a:lnTo>
                <a:lnTo>
                  <a:pt x="2479" y="571"/>
                </a:lnTo>
                <a:lnTo>
                  <a:pt x="2199" y="704"/>
                </a:lnTo>
                <a:lnTo>
                  <a:pt x="1907" y="844"/>
                </a:lnTo>
                <a:lnTo>
                  <a:pt x="1627" y="1002"/>
                </a:lnTo>
                <a:lnTo>
                  <a:pt x="1346" y="1167"/>
                </a:lnTo>
                <a:lnTo>
                  <a:pt x="1077" y="1350"/>
                </a:lnTo>
                <a:lnTo>
                  <a:pt x="830" y="1540"/>
                </a:lnTo>
                <a:lnTo>
                  <a:pt x="595" y="1747"/>
                </a:lnTo>
                <a:lnTo>
                  <a:pt x="404" y="1962"/>
                </a:lnTo>
                <a:lnTo>
                  <a:pt x="236" y="2194"/>
                </a:lnTo>
                <a:lnTo>
                  <a:pt x="113" y="2434"/>
                </a:lnTo>
                <a:lnTo>
                  <a:pt x="34" y="2691"/>
                </a:lnTo>
                <a:lnTo>
                  <a:pt x="0" y="2956"/>
                </a:lnTo>
                <a:lnTo>
                  <a:pt x="157" y="2956"/>
                </a:lnTo>
                <a:lnTo>
                  <a:pt x="180" y="2724"/>
                </a:lnTo>
                <a:lnTo>
                  <a:pt x="247" y="2509"/>
                </a:lnTo>
                <a:lnTo>
                  <a:pt x="348" y="2294"/>
                </a:lnTo>
                <a:lnTo>
                  <a:pt x="494" y="2095"/>
                </a:lnTo>
                <a:lnTo>
                  <a:pt x="651" y="1904"/>
                </a:lnTo>
                <a:lnTo>
                  <a:pt x="853" y="1722"/>
                </a:lnTo>
                <a:lnTo>
                  <a:pt x="1066" y="1548"/>
                </a:lnTo>
                <a:lnTo>
                  <a:pt x="1290" y="1383"/>
                </a:lnTo>
                <a:lnTo>
                  <a:pt x="1537" y="1225"/>
                </a:lnTo>
                <a:lnTo>
                  <a:pt x="1784" y="1076"/>
                </a:lnTo>
                <a:lnTo>
                  <a:pt x="2042" y="944"/>
                </a:lnTo>
                <a:lnTo>
                  <a:pt x="2300" y="820"/>
                </a:lnTo>
                <a:lnTo>
                  <a:pt x="2546" y="704"/>
                </a:lnTo>
                <a:lnTo>
                  <a:pt x="2793" y="596"/>
                </a:lnTo>
                <a:lnTo>
                  <a:pt x="3029" y="497"/>
                </a:lnTo>
                <a:lnTo>
                  <a:pt x="3242" y="414"/>
                </a:lnTo>
                <a:lnTo>
                  <a:pt x="3096" y="505"/>
                </a:lnTo>
                <a:lnTo>
                  <a:pt x="2939" y="604"/>
                </a:lnTo>
                <a:lnTo>
                  <a:pt x="2782" y="712"/>
                </a:lnTo>
                <a:lnTo>
                  <a:pt x="2614" y="828"/>
                </a:lnTo>
                <a:lnTo>
                  <a:pt x="2457" y="960"/>
                </a:lnTo>
                <a:lnTo>
                  <a:pt x="2300" y="1093"/>
                </a:lnTo>
                <a:lnTo>
                  <a:pt x="2143" y="1242"/>
                </a:lnTo>
                <a:lnTo>
                  <a:pt x="1986" y="1399"/>
                </a:lnTo>
                <a:lnTo>
                  <a:pt x="1851" y="1565"/>
                </a:lnTo>
                <a:lnTo>
                  <a:pt x="1716" y="1739"/>
                </a:lnTo>
                <a:lnTo>
                  <a:pt x="1604" y="1929"/>
                </a:lnTo>
                <a:lnTo>
                  <a:pt x="1503" y="2120"/>
                </a:lnTo>
                <a:lnTo>
                  <a:pt x="1425" y="2327"/>
                </a:lnTo>
                <a:lnTo>
                  <a:pt x="1357" y="2534"/>
                </a:lnTo>
                <a:lnTo>
                  <a:pt x="1313" y="2757"/>
                </a:lnTo>
                <a:lnTo>
                  <a:pt x="1301" y="2989"/>
                </a:lnTo>
                <a:lnTo>
                  <a:pt x="1458" y="2989"/>
                </a:lnTo>
                <a:lnTo>
                  <a:pt x="1470" y="2766"/>
                </a:lnTo>
                <a:lnTo>
                  <a:pt x="1514" y="2559"/>
                </a:lnTo>
                <a:lnTo>
                  <a:pt x="1571" y="2352"/>
                </a:lnTo>
                <a:lnTo>
                  <a:pt x="1660" y="2161"/>
                </a:lnTo>
                <a:lnTo>
                  <a:pt x="1761" y="1971"/>
                </a:lnTo>
                <a:lnTo>
                  <a:pt x="1873" y="1797"/>
                </a:lnTo>
                <a:lnTo>
                  <a:pt x="1997" y="1623"/>
                </a:lnTo>
                <a:lnTo>
                  <a:pt x="2143" y="1466"/>
                </a:lnTo>
                <a:lnTo>
                  <a:pt x="2288" y="1316"/>
                </a:lnTo>
                <a:lnTo>
                  <a:pt x="2434" y="1176"/>
                </a:lnTo>
                <a:lnTo>
                  <a:pt x="2602" y="1043"/>
                </a:lnTo>
                <a:lnTo>
                  <a:pt x="2759" y="919"/>
                </a:lnTo>
                <a:lnTo>
                  <a:pt x="2916" y="803"/>
                </a:lnTo>
                <a:lnTo>
                  <a:pt x="3073" y="695"/>
                </a:lnTo>
                <a:lnTo>
                  <a:pt x="3219" y="596"/>
                </a:lnTo>
                <a:lnTo>
                  <a:pt x="3365" y="513"/>
                </a:lnTo>
                <a:lnTo>
                  <a:pt x="3219" y="712"/>
                </a:lnTo>
                <a:lnTo>
                  <a:pt x="3073" y="935"/>
                </a:lnTo>
                <a:lnTo>
                  <a:pt x="2939" y="1201"/>
                </a:lnTo>
                <a:lnTo>
                  <a:pt x="2816" y="1499"/>
                </a:lnTo>
                <a:lnTo>
                  <a:pt x="2715" y="1822"/>
                </a:lnTo>
                <a:lnTo>
                  <a:pt x="2625" y="2178"/>
                </a:lnTo>
                <a:lnTo>
                  <a:pt x="2569" y="2567"/>
                </a:lnTo>
                <a:lnTo>
                  <a:pt x="2546" y="2989"/>
                </a:lnTo>
                <a:lnTo>
                  <a:pt x="2703" y="2989"/>
                </a:lnTo>
                <a:lnTo>
                  <a:pt x="2748" y="2368"/>
                </a:lnTo>
                <a:lnTo>
                  <a:pt x="2872" y="1830"/>
                </a:lnTo>
                <a:lnTo>
                  <a:pt x="3040" y="1374"/>
                </a:lnTo>
                <a:lnTo>
                  <a:pt x="3230" y="1002"/>
                </a:lnTo>
                <a:lnTo>
                  <a:pt x="3421" y="704"/>
                </a:lnTo>
                <a:lnTo>
                  <a:pt x="3601" y="488"/>
                </a:lnTo>
                <a:lnTo>
                  <a:pt x="3735" y="339"/>
                </a:lnTo>
                <a:lnTo>
                  <a:pt x="3814" y="273"/>
                </a:lnTo>
                <a:lnTo>
                  <a:pt x="3814" y="2989"/>
                </a:lnTo>
                <a:lnTo>
                  <a:pt x="3971" y="2989"/>
                </a:lnTo>
                <a:lnTo>
                  <a:pt x="3971" y="290"/>
                </a:lnTo>
                <a:lnTo>
                  <a:pt x="4072" y="381"/>
                </a:lnTo>
                <a:lnTo>
                  <a:pt x="4206" y="538"/>
                </a:lnTo>
                <a:lnTo>
                  <a:pt x="4386" y="762"/>
                </a:lnTo>
                <a:lnTo>
                  <a:pt x="4565" y="1060"/>
                </a:lnTo>
                <a:lnTo>
                  <a:pt x="4745" y="1432"/>
                </a:lnTo>
                <a:lnTo>
                  <a:pt x="4890" y="1880"/>
                </a:lnTo>
                <a:lnTo>
                  <a:pt x="5003" y="2393"/>
                </a:lnTo>
                <a:lnTo>
                  <a:pt x="5047" y="2989"/>
                </a:lnTo>
                <a:lnTo>
                  <a:pt x="5204" y="2989"/>
                </a:lnTo>
                <a:lnTo>
                  <a:pt x="5182" y="2559"/>
                </a:lnTo>
                <a:lnTo>
                  <a:pt x="5126" y="2161"/>
                </a:lnTo>
                <a:lnTo>
                  <a:pt x="5036" y="1797"/>
                </a:lnTo>
                <a:lnTo>
                  <a:pt x="4924" y="1457"/>
                </a:lnTo>
                <a:lnTo>
                  <a:pt x="4789" y="1159"/>
                </a:lnTo>
                <a:lnTo>
                  <a:pt x="4655" y="894"/>
                </a:lnTo>
                <a:lnTo>
                  <a:pt x="4498" y="670"/>
                </a:lnTo>
                <a:lnTo>
                  <a:pt x="4352" y="472"/>
                </a:lnTo>
                <a:lnTo>
                  <a:pt x="4498" y="555"/>
                </a:lnTo>
                <a:lnTo>
                  <a:pt x="4644" y="654"/>
                </a:lnTo>
                <a:lnTo>
                  <a:pt x="4801" y="753"/>
                </a:lnTo>
                <a:lnTo>
                  <a:pt x="4969" y="869"/>
                </a:lnTo>
                <a:lnTo>
                  <a:pt x="5126" y="993"/>
                </a:lnTo>
                <a:lnTo>
                  <a:pt x="5294" y="1126"/>
                </a:lnTo>
                <a:lnTo>
                  <a:pt x="5451" y="1267"/>
                </a:lnTo>
                <a:lnTo>
                  <a:pt x="5608" y="1424"/>
                </a:lnTo>
                <a:lnTo>
                  <a:pt x="5754" y="1590"/>
                </a:lnTo>
                <a:lnTo>
                  <a:pt x="5889" y="1755"/>
                </a:lnTo>
                <a:lnTo>
                  <a:pt x="6012" y="1938"/>
                </a:lnTo>
                <a:lnTo>
                  <a:pt x="6113" y="2128"/>
                </a:lnTo>
                <a:lnTo>
                  <a:pt x="6203" y="2335"/>
                </a:lnTo>
                <a:lnTo>
                  <a:pt x="6270" y="2542"/>
                </a:lnTo>
                <a:lnTo>
                  <a:pt x="6315" y="2757"/>
                </a:lnTo>
                <a:lnTo>
                  <a:pt x="6326" y="2989"/>
                </a:lnTo>
                <a:lnTo>
                  <a:pt x="6483" y="2989"/>
                </a:lnTo>
                <a:lnTo>
                  <a:pt x="6472" y="2757"/>
                </a:lnTo>
                <a:lnTo>
                  <a:pt x="6427" y="2534"/>
                </a:lnTo>
                <a:lnTo>
                  <a:pt x="6360" y="2319"/>
                </a:lnTo>
                <a:lnTo>
                  <a:pt x="6281" y="2111"/>
                </a:lnTo>
                <a:lnTo>
                  <a:pt x="6169" y="1913"/>
                </a:lnTo>
                <a:lnTo>
                  <a:pt x="6057" y="1722"/>
                </a:lnTo>
                <a:lnTo>
                  <a:pt x="5922" y="1548"/>
                </a:lnTo>
                <a:lnTo>
                  <a:pt x="5776" y="1383"/>
                </a:lnTo>
                <a:lnTo>
                  <a:pt x="5631" y="1225"/>
                </a:lnTo>
                <a:lnTo>
                  <a:pt x="5462" y="1076"/>
                </a:lnTo>
                <a:lnTo>
                  <a:pt x="5305" y="935"/>
                </a:lnTo>
                <a:lnTo>
                  <a:pt x="5137" y="811"/>
                </a:lnTo>
                <a:lnTo>
                  <a:pt x="4969" y="687"/>
                </a:lnTo>
                <a:lnTo>
                  <a:pt x="4812" y="579"/>
                </a:lnTo>
                <a:lnTo>
                  <a:pt x="4655" y="480"/>
                </a:lnTo>
                <a:lnTo>
                  <a:pt x="4509" y="389"/>
                </a:lnTo>
                <a:lnTo>
                  <a:pt x="4722" y="472"/>
                </a:lnTo>
                <a:lnTo>
                  <a:pt x="4958" y="571"/>
                </a:lnTo>
                <a:lnTo>
                  <a:pt x="5204" y="679"/>
                </a:lnTo>
                <a:lnTo>
                  <a:pt x="5451" y="795"/>
                </a:lnTo>
                <a:lnTo>
                  <a:pt x="5709" y="919"/>
                </a:lnTo>
                <a:lnTo>
                  <a:pt x="5967" y="1060"/>
                </a:lnTo>
                <a:lnTo>
                  <a:pt x="6225" y="1201"/>
                </a:lnTo>
                <a:lnTo>
                  <a:pt x="6472" y="1358"/>
                </a:lnTo>
                <a:lnTo>
                  <a:pt x="6707" y="1523"/>
                </a:lnTo>
                <a:lnTo>
                  <a:pt x="6920" y="1697"/>
                </a:lnTo>
                <a:lnTo>
                  <a:pt x="7122" y="1880"/>
                </a:lnTo>
                <a:lnTo>
                  <a:pt x="7291" y="2078"/>
                </a:lnTo>
                <a:lnTo>
                  <a:pt x="7425" y="2277"/>
                </a:lnTo>
                <a:lnTo>
                  <a:pt x="7537" y="2492"/>
                </a:lnTo>
                <a:lnTo>
                  <a:pt x="7605" y="2716"/>
                </a:lnTo>
                <a:lnTo>
                  <a:pt x="7627" y="2948"/>
                </a:lnTo>
                <a:lnTo>
                  <a:pt x="7784" y="2948"/>
                </a:lnTo>
                <a:lnTo>
                  <a:pt x="7750" y="2683"/>
                </a:lnTo>
                <a:lnTo>
                  <a:pt x="7672" y="2426"/>
                </a:lnTo>
                <a:lnTo>
                  <a:pt x="7549" y="2186"/>
                </a:lnTo>
                <a:lnTo>
                  <a:pt x="7380" y="1954"/>
                </a:lnTo>
                <a:lnTo>
                  <a:pt x="7190" y="1739"/>
                </a:lnTo>
                <a:lnTo>
                  <a:pt x="6954" y="1532"/>
                </a:lnTo>
                <a:lnTo>
                  <a:pt x="6707" y="1341"/>
                </a:lnTo>
                <a:lnTo>
                  <a:pt x="6438" y="1159"/>
                </a:lnTo>
                <a:lnTo>
                  <a:pt x="6158" y="993"/>
                </a:lnTo>
                <a:lnTo>
                  <a:pt x="5877" y="836"/>
                </a:lnTo>
                <a:lnTo>
                  <a:pt x="5586" y="695"/>
                </a:lnTo>
                <a:lnTo>
                  <a:pt x="5305" y="563"/>
                </a:lnTo>
                <a:lnTo>
                  <a:pt x="5036" y="447"/>
                </a:lnTo>
                <a:lnTo>
                  <a:pt x="4778" y="339"/>
                </a:lnTo>
                <a:lnTo>
                  <a:pt x="4543" y="248"/>
                </a:lnTo>
                <a:lnTo>
                  <a:pt x="4341" y="1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5399089" y="457200"/>
            <a:ext cx="166687" cy="338138"/>
          </a:xfrm>
          <a:custGeom>
            <a:avLst/>
            <a:gdLst>
              <a:gd name="T0" fmla="*/ 2147483646 w 235"/>
              <a:gd name="T1" fmla="*/ 2147483646 h 480"/>
              <a:gd name="T2" fmla="*/ 2147483646 w 235"/>
              <a:gd name="T3" fmla="*/ 2147483646 h 480"/>
              <a:gd name="T4" fmla="*/ 2147483646 w 235"/>
              <a:gd name="T5" fmla="*/ 2147483646 h 480"/>
              <a:gd name="T6" fmla="*/ 2147483646 w 235"/>
              <a:gd name="T7" fmla="*/ 2147483646 h 480"/>
              <a:gd name="T8" fmla="*/ 2147483646 w 235"/>
              <a:gd name="T9" fmla="*/ 2147483646 h 480"/>
              <a:gd name="T10" fmla="*/ 2147483646 w 235"/>
              <a:gd name="T11" fmla="*/ 0 h 480"/>
              <a:gd name="T12" fmla="*/ 2147483646 w 235"/>
              <a:gd name="T13" fmla="*/ 2147483646 h 480"/>
              <a:gd name="T14" fmla="*/ 2147483646 w 235"/>
              <a:gd name="T15" fmla="*/ 2147483646 h 480"/>
              <a:gd name="T16" fmla="*/ 0 w 235"/>
              <a:gd name="T17" fmla="*/ 2147483646 h 480"/>
              <a:gd name="T18" fmla="*/ 0 w 235"/>
              <a:gd name="T19" fmla="*/ 2147483646 h 480"/>
              <a:gd name="T20" fmla="*/ 0 w 235"/>
              <a:gd name="T21" fmla="*/ 2147483646 h 480"/>
              <a:gd name="T22" fmla="*/ 2147483646 w 235"/>
              <a:gd name="T23" fmla="*/ 2147483646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5"/>
              <a:gd name="T37" fmla="*/ 0 h 480"/>
              <a:gd name="T38" fmla="*/ 235 w 235"/>
              <a:gd name="T39" fmla="*/ 480 h 4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5" h="480">
                <a:moveTo>
                  <a:pt x="235" y="480"/>
                </a:moveTo>
                <a:lnTo>
                  <a:pt x="235" y="99"/>
                </a:lnTo>
                <a:lnTo>
                  <a:pt x="235" y="83"/>
                </a:lnTo>
                <a:lnTo>
                  <a:pt x="224" y="50"/>
                </a:lnTo>
                <a:lnTo>
                  <a:pt x="179" y="17"/>
                </a:lnTo>
                <a:lnTo>
                  <a:pt x="112" y="0"/>
                </a:lnTo>
                <a:lnTo>
                  <a:pt x="44" y="17"/>
                </a:lnTo>
                <a:lnTo>
                  <a:pt x="11" y="50"/>
                </a:lnTo>
                <a:lnTo>
                  <a:pt x="0" y="83"/>
                </a:lnTo>
                <a:lnTo>
                  <a:pt x="0" y="99"/>
                </a:lnTo>
                <a:lnTo>
                  <a:pt x="0" y="480"/>
                </a:lnTo>
                <a:lnTo>
                  <a:pt x="235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20000" y="3429000"/>
            <a:ext cx="2057400" cy="23622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52600" y="3390900"/>
            <a:ext cx="2362200" cy="24003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28800" y="3505200"/>
            <a:ext cx="22098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Alzheimer</a:t>
            </a:r>
            <a:r>
              <a:rPr lang="ja-JP" altLang="en-US" sz="2000" b="1">
                <a:solidFill>
                  <a:srgbClr val="000000"/>
                </a:solidFill>
              </a:rPr>
              <a:t>’</a:t>
            </a:r>
            <a:r>
              <a:rPr lang="en-US" altLang="ja-JP" sz="2000" b="1">
                <a:solidFill>
                  <a:srgbClr val="000000"/>
                </a:solidFill>
              </a:rPr>
              <a:t>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Disease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b="1" i="1">
                <a:solidFill>
                  <a:srgbClr val="000000"/>
                </a:solidFill>
              </a:rPr>
              <a:t>Young Onset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b="1" i="1">
                <a:solidFill>
                  <a:srgbClr val="000000"/>
                </a:solidFill>
              </a:rPr>
              <a:t>Late Life Onset</a:t>
            </a: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4648201" y="3581400"/>
            <a:ext cx="1330325" cy="1150938"/>
            <a:chOff x="3283" y="2744"/>
            <a:chExt cx="838" cy="725"/>
          </a:xfrm>
        </p:grpSpPr>
        <p:sp>
          <p:nvSpPr>
            <p:cNvPr id="11281" name="Rectangle 11"/>
            <p:cNvSpPr>
              <a:spLocks noChangeArrowheads="1"/>
            </p:cNvSpPr>
            <p:nvPr/>
          </p:nvSpPr>
          <p:spPr bwMode="auto">
            <a:xfrm>
              <a:off x="3283" y="2744"/>
              <a:ext cx="838" cy="72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>
              <a:lvl1pPr>
                <a:spcBef>
                  <a:spcPts val="1200"/>
                </a:spcBef>
                <a:buClr>
                  <a:schemeClr val="accent1"/>
                </a:buClr>
                <a:buFont typeface="Arial" pitchFamily="34" charset="0"/>
                <a:defRPr sz="22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ts val="1200"/>
                </a:spcBef>
                <a:buClr>
                  <a:schemeClr val="tx2"/>
                </a:buClr>
                <a:buFont typeface="Lucida Grande" charset="0"/>
                <a:buChar char="-"/>
                <a:defRPr sz="22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ts val="600"/>
                </a:spcBef>
                <a:buClr>
                  <a:srgbClr val="9BBB59"/>
                </a:buClr>
                <a:buFont typeface="Arial" pitchFamily="34" charset="0"/>
                <a:buChar char="•"/>
                <a:defRPr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ts val="600"/>
                </a:spcBef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82" name="Text Box 12"/>
            <p:cNvSpPr txBox="1">
              <a:spLocks noChangeArrowheads="1"/>
            </p:cNvSpPr>
            <p:nvPr/>
          </p:nvSpPr>
          <p:spPr bwMode="auto">
            <a:xfrm>
              <a:off x="3347" y="2871"/>
              <a:ext cx="709" cy="5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200"/>
                </a:spcBef>
                <a:buClr>
                  <a:schemeClr val="accent1"/>
                </a:buClr>
                <a:buFont typeface="Arial" pitchFamily="34" charset="0"/>
                <a:defRPr sz="22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ts val="1200"/>
                </a:spcBef>
                <a:buClr>
                  <a:schemeClr val="tx2"/>
                </a:buClr>
                <a:buFont typeface="Lucida Grande" charset="0"/>
                <a:buChar char="-"/>
                <a:defRPr sz="22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ts val="600"/>
                </a:spcBef>
                <a:buClr>
                  <a:srgbClr val="9BBB59"/>
                </a:buClr>
                <a:buFont typeface="Arial" pitchFamily="34" charset="0"/>
                <a:buChar char="•"/>
                <a:defRPr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ts val="600"/>
                </a:spcBef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8064A2"/>
                </a:buClr>
                <a:buFont typeface="Arial" pitchFamily="34" charset="0"/>
                <a:buChar char="•"/>
                <a:defRPr sz="1600">
                  <a:solidFill>
                    <a:srgbClr val="4F6228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Vascular</a:t>
              </a:r>
              <a:endPara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Dementias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(Multi-infarct)</a:t>
              </a:r>
            </a:p>
          </p:txBody>
        </p:sp>
      </p:grp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6324600" y="3429000"/>
            <a:ext cx="10668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Lewy Body  Dementia</a:t>
            </a: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3976689" y="1812926"/>
            <a:ext cx="2967037" cy="608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DEMENTIA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6248400" y="4572000"/>
            <a:ext cx="1219200" cy="9906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7696200" y="3505200"/>
            <a:ext cx="19812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Other Dementias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Genetic syndromes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Metabolic pxs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ETOH related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Drugs/toxin exposure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White matter diseases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Mass effects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Depression(?) or Other Mental conditions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Infections – BBB cross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Parkinson</a:t>
            </a:r>
            <a:r>
              <a:rPr lang="ja-JP" altLang="en-US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</a:t>
            </a:r>
            <a:endParaRPr lang="en-US" altLang="en-US" sz="1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6324600" y="4648200"/>
            <a:ext cx="11430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Fronto-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Temporal Lobe Dementias</a:t>
            </a:r>
          </a:p>
        </p:txBody>
      </p:sp>
    </p:spTree>
    <p:extLst>
      <p:ext uri="{BB962C8B-B14F-4D97-AF65-F5344CB8AC3E}">
        <p14:creationId xmlns:p14="http://schemas.microsoft.com/office/powerpoint/2010/main" val="32423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u="sng" dirty="0"/>
              <a:t>Dementia 101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Not a disease, but a set of symptoms caused by a disease</a:t>
            </a:r>
          </a:p>
          <a:p>
            <a:r>
              <a:rPr lang="en-US" dirty="0"/>
              <a:t>MCI – 75% progress to full dementia</a:t>
            </a:r>
          </a:p>
          <a:p>
            <a:r>
              <a:rPr lang="en-US" dirty="0"/>
              <a:t>Early Stage </a:t>
            </a:r>
            <a:r>
              <a:rPr lang="en-US" sz="2400" dirty="0"/>
              <a:t>(any age) </a:t>
            </a:r>
            <a:r>
              <a:rPr lang="en-US" dirty="0"/>
              <a:t>vs. Early Onset </a:t>
            </a:r>
            <a:r>
              <a:rPr lang="en-US" sz="2400" dirty="0"/>
              <a:t>(symptoms began prior to age 65)</a:t>
            </a:r>
          </a:p>
          <a:p>
            <a:r>
              <a:rPr lang="en-US" dirty="0"/>
              <a:t>NOT a mental illness</a:t>
            </a:r>
          </a:p>
          <a:p>
            <a:r>
              <a:rPr lang="en-US" dirty="0"/>
              <a:t>More than just “memory loss” – it’s actually structural &amp; chemical               </a:t>
            </a:r>
            <a:r>
              <a:rPr lang="en-US" i="1" dirty="0"/>
              <a:t>Brain Failure</a:t>
            </a:r>
            <a:endParaRPr lang="en-US" dirty="0"/>
          </a:p>
          <a:p>
            <a:r>
              <a:rPr lang="en-US" dirty="0"/>
              <a:t>Inconsistent, symptoms may come and go</a:t>
            </a:r>
          </a:p>
          <a:p>
            <a:r>
              <a:rPr lang="en-US" dirty="0"/>
              <a:t>Progressive and degenerative – on the move</a:t>
            </a:r>
          </a:p>
          <a:p>
            <a:r>
              <a:rPr lang="en-US" dirty="0"/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16354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Facts &amp; Figures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Biggest risk factor is aging – only 10-12% under age 65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Only one of the top ten medical conditions without an effective treatment, preventative, or cure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Most expensive – will bankrupt Medicare and Medicaid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WNC has higher average based on older population – more than 10,000 living with dementia in WNC</a:t>
            </a:r>
          </a:p>
        </p:txBody>
      </p:sp>
    </p:spTree>
    <p:extLst>
      <p:ext uri="{BB962C8B-B14F-4D97-AF65-F5344CB8AC3E}">
        <p14:creationId xmlns:p14="http://schemas.microsoft.com/office/powerpoint/2010/main" val="1303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365125"/>
            <a:ext cx="7924800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6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brain compare.jpg"/>
          <p:cNvPicPr>
            <a:picLocks noGrp="1" noChangeAspect="1"/>
          </p:cNvPicPr>
          <p:nvPr isPhoto="1"/>
        </p:nvPicPr>
        <p:blipFill rotWithShape="1">
          <a:blip r:embed="rId2"/>
          <a:srcRect l="1731" t="2502" r="1733" b="4945"/>
          <a:stretch/>
        </p:blipFill>
        <p:spPr bwMode="auto">
          <a:xfrm>
            <a:off x="1600201" y="228601"/>
            <a:ext cx="8323263" cy="5383213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2209800" y="60198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Calibri" pitchFamily="34" charset="0"/>
              </a:rPr>
              <a:t>Normal Brain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6858000" y="60198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Calibri" pitchFamily="34" charset="0"/>
              </a:rPr>
              <a:t>Alzheimers Brain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22815" y="5639099"/>
            <a:ext cx="1875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Normal Brain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6524626" y="5638801"/>
            <a:ext cx="278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buFont typeface="Arial" pitchFamily="34" charset="0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Lucida Grande" charset="0"/>
              <a:buChar char="-"/>
              <a:defRPr sz="22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rgbClr val="4F6228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  <a:buClrTx/>
              <a:buFontTx/>
              <a:buNone/>
            </a:pPr>
            <a:r>
              <a:rPr lang="en-US" altLang="en-US" sz="2400" b="1"/>
              <a:t>Alzheimer’s Brain</a:t>
            </a:r>
          </a:p>
        </p:txBody>
      </p:sp>
    </p:spTree>
    <p:extLst>
      <p:ext uri="{BB962C8B-B14F-4D97-AF65-F5344CB8AC3E}">
        <p14:creationId xmlns:p14="http://schemas.microsoft.com/office/powerpoint/2010/main" val="160579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52" y="408512"/>
            <a:ext cx="5029200" cy="5431376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/>
              <a:t>Dementia is more than </a:t>
            </a:r>
            <a:br>
              <a:rPr lang="en-US" sz="2800" b="1" dirty="0"/>
            </a:br>
            <a:r>
              <a:rPr lang="en-US" sz="2800" b="1" dirty="0"/>
              <a:t>just memory loss.</a:t>
            </a:r>
            <a:br>
              <a:rPr lang="en-US" sz="2800" b="1" dirty="0"/>
            </a:br>
            <a:br>
              <a:rPr lang="en-US" b="1" dirty="0"/>
            </a:br>
            <a:r>
              <a:rPr lang="en-US" sz="6000" b="1" dirty="0"/>
              <a:t>Dementia is </a:t>
            </a:r>
            <a:r>
              <a:rPr lang="en-US" sz="6000" b="1" i="1" dirty="0"/>
              <a:t>Brain Failure.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92500"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3200" b="1" dirty="0"/>
              <a:t>Memory &amp; Information Processing </a:t>
            </a:r>
            <a:r>
              <a:rPr lang="en-US" sz="3200" dirty="0"/>
              <a:t>– </a:t>
            </a:r>
            <a:r>
              <a:rPr lang="en-US" dirty="0"/>
              <a:t>new AND old</a:t>
            </a:r>
          </a:p>
          <a:p>
            <a:endParaRPr lang="en-US" sz="3200" dirty="0"/>
          </a:p>
          <a:p>
            <a:r>
              <a:rPr lang="en-US" sz="3200" b="1" dirty="0"/>
              <a:t>Thinking Skills </a:t>
            </a:r>
            <a:r>
              <a:rPr lang="en-US" sz="3200" dirty="0"/>
              <a:t>– </a:t>
            </a:r>
            <a:r>
              <a:rPr lang="en-US" dirty="0"/>
              <a:t>“Executive Function” – this is the Big One</a:t>
            </a:r>
          </a:p>
          <a:p>
            <a:endParaRPr lang="en-US" dirty="0"/>
          </a:p>
          <a:p>
            <a:r>
              <a:rPr lang="en-US" sz="3200" b="1" dirty="0"/>
              <a:t>Language </a:t>
            </a:r>
            <a:r>
              <a:rPr lang="en-US" sz="3200" dirty="0"/>
              <a:t>– </a:t>
            </a:r>
            <a:r>
              <a:rPr lang="en-US" dirty="0"/>
              <a:t>comprehension AND word usage</a:t>
            </a:r>
          </a:p>
          <a:p>
            <a:endParaRPr lang="en-US" dirty="0"/>
          </a:p>
          <a:p>
            <a:r>
              <a:rPr lang="en-US" sz="3200" b="1" dirty="0"/>
              <a:t>Personality</a:t>
            </a:r>
            <a:r>
              <a:rPr lang="en-US" sz="3200" dirty="0"/>
              <a:t> – </a:t>
            </a:r>
            <a:r>
              <a:rPr lang="en-US" dirty="0"/>
              <a:t>emotions are driving the train!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5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4559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0FB9F-F783-B34C-9400-7849C7DFA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3" r="2290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99" y="1186219"/>
            <a:ext cx="4840010" cy="4990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People living with dementia </a:t>
            </a:r>
          </a:p>
          <a:p>
            <a:pPr marL="0" indent="0" algn="ctr">
              <a:buNone/>
            </a:pPr>
            <a:r>
              <a:rPr lang="en-US" sz="4400" dirty="0"/>
              <a:t>are doing the best they can </a:t>
            </a:r>
          </a:p>
          <a:p>
            <a:pPr marL="0" indent="0" algn="ctr">
              <a:buNone/>
            </a:pPr>
            <a:r>
              <a:rPr lang="en-US" sz="4400" dirty="0"/>
              <a:t>with what they have to work with.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02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433</Words>
  <Application>Microsoft Macintosh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Tahoma</vt:lpstr>
      <vt:lpstr>Office Theme</vt:lpstr>
      <vt:lpstr>Living Next Door     to Dementia   Awareness Recognition Understanding   </vt:lpstr>
      <vt:lpstr>PowerPoint Presentation</vt:lpstr>
      <vt:lpstr> Dementia 101 </vt:lpstr>
      <vt:lpstr>Facts &amp; Figures </vt:lpstr>
      <vt:lpstr>PowerPoint Presentation</vt:lpstr>
      <vt:lpstr>PowerPoint Presentation</vt:lpstr>
      <vt:lpstr>Dementia is more than  just memory loss.  Dementia is Brain Failure.</vt:lpstr>
      <vt:lpstr>PowerPoint Presentation</vt:lpstr>
      <vt:lpstr>PowerPoint Presentation</vt:lpstr>
      <vt:lpstr>But some things remain:</vt:lpstr>
      <vt:lpstr>PowerPoint Presentation</vt:lpstr>
      <vt:lpstr>            Be thinking 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Donnelly</dc:creator>
  <cp:lastModifiedBy>Mary Donnelly</cp:lastModifiedBy>
  <cp:revision>110</cp:revision>
  <dcterms:created xsi:type="dcterms:W3CDTF">2017-04-29T20:57:40Z</dcterms:created>
  <dcterms:modified xsi:type="dcterms:W3CDTF">2022-10-31T15:17:31Z</dcterms:modified>
</cp:coreProperties>
</file>